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7" r:id="rId1"/>
  </p:sldMasterIdLst>
  <p:sldIdLst>
    <p:sldId id="256"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8" d="100"/>
          <a:sy n="68" d="100"/>
        </p:scale>
        <p:origin x="2304"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ABDD18-B131-41E7-B278-AD9893DB63E7}"/>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22F1CB6-5276-4EEE-B199-BE7AB6236F3C}"/>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E4EF35E-EA57-4084-98F4-2B9ABB58C80D}"/>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6BCF4C62-FA1F-4C09-ACA3-0FF18D861E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79E2A5A-6D0D-4C41-894F-F18ABB6984EC}"/>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1149139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31F26D-622A-4D8B-B285-40187EBD03A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CC413AD-4E64-47D0-B528-3B5C045ED0B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24E4E3-6A0E-4A94-BC60-9488480BB86F}"/>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F091E822-8410-4E9C-823D-3A8368DB72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C3C166-3110-42C0-94D4-B0461AE3967F}"/>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2518714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F9E9CB5-B8EF-470E-B458-F82FEDF19581}"/>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8FB0B8C-CA7A-4B2D-8859-D74B15EFA369}"/>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9BC319-4E64-4B69-B131-0D130F1810FA}"/>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F5BD60F4-C6CA-4BBA-98FF-0E1F0530159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A4F4E4-9787-4DE3-8503-0BD6CA52B006}"/>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3791496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DAF26-C08A-4BDD-9A56-128FBA77660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969B613-E3D3-4A25-860B-A01C73D3864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4091B9E-194A-42D4-A16E-D0392E327E9C}"/>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451F4C8E-C234-4FC0-8F7A-8CEDBF5F86C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D4F630-DAE3-464C-8C67-BD1D278F6551}"/>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293262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C56DA8-160D-435E-BD63-29328D1A1513}"/>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C80750D-1998-4D95-A0F5-26AA60F5F0EA}"/>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4DC377-A9BB-4CCF-B67D-79594149993C}"/>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0DAF6DAD-2CE0-4641-8168-D0FAC2C871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EF4DE1-C17A-46E5-B911-739C7C5CFCF2}"/>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299284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CE361F-C5C2-46F0-9628-8C46B70801A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50246A-1BBD-48D2-877C-5218C151378B}"/>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C1F3B1F-658F-4675-A0D8-366538D09D7A}"/>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F549513-CD96-4C9F-A6EA-FF728C270433}"/>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6" name="フッター プレースホルダー 5">
            <a:extLst>
              <a:ext uri="{FF2B5EF4-FFF2-40B4-BE49-F238E27FC236}">
                <a16:creationId xmlns:a16="http://schemas.microsoft.com/office/drawing/2014/main" id="{10969004-7E0D-4EDA-B412-E3CECB63D1D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ECB40F0-EEDA-430A-95E9-08F0392DBC0A}"/>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3565731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3F0705-A2DE-40CB-B623-478FE2ACA324}"/>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CBA2B9-57A2-4B19-AD13-249A1FFCECF6}"/>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7F8A156-8A8A-4557-B12F-37A14C923755}"/>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11CE233-5657-4926-B37D-1C580DD12E31}"/>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F7BCF4D-4114-4CC5-AEAE-1D6D362124B4}"/>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5FF6B05-A269-4F37-A923-3CD3D9706633}"/>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8" name="フッター プレースホルダー 7">
            <a:extLst>
              <a:ext uri="{FF2B5EF4-FFF2-40B4-BE49-F238E27FC236}">
                <a16:creationId xmlns:a16="http://schemas.microsoft.com/office/drawing/2014/main" id="{4338C412-B2C5-4B01-A478-40CB6FEEEBF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B2D4D76-2B8A-476C-BD5F-443C8581534C}"/>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1367044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15B83F-8C0F-4FC4-A690-0EB0AFF7B54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FD7ABB2-C196-4DE2-A702-A01492E6FC1C}"/>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4" name="フッター プレースホルダー 3">
            <a:extLst>
              <a:ext uri="{FF2B5EF4-FFF2-40B4-BE49-F238E27FC236}">
                <a16:creationId xmlns:a16="http://schemas.microsoft.com/office/drawing/2014/main" id="{07374CDB-B7BF-4780-8361-92C8177DE83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170C594-A118-473A-82B8-1E178DB3B4B1}"/>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3708047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23224DD-D99B-413F-B20E-D389AB5F73DB}"/>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3" name="フッター プレースホルダー 2">
            <a:extLst>
              <a:ext uri="{FF2B5EF4-FFF2-40B4-BE49-F238E27FC236}">
                <a16:creationId xmlns:a16="http://schemas.microsoft.com/office/drawing/2014/main" id="{CB4E2455-D13D-446F-ADB2-81E4939A0B8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DCAA330-D924-416D-8EC5-3C1F2F310B05}"/>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331607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11D0F0-CB85-4B09-BD02-DFCD163663BE}"/>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1C6C09B-3A37-4FA3-9DA6-ECE8DB442FA7}"/>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6D333A5-42AA-431D-ABAC-43C402D6543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9B5B6B8-15A5-4B59-ACD2-7E21B81CAD63}"/>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6" name="フッター プレースホルダー 5">
            <a:extLst>
              <a:ext uri="{FF2B5EF4-FFF2-40B4-BE49-F238E27FC236}">
                <a16:creationId xmlns:a16="http://schemas.microsoft.com/office/drawing/2014/main" id="{13A9CDBD-4431-468A-9E98-8506D8A7325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185B2DF-17F6-476D-8226-5B8AA55431D9}"/>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2425075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03CC23-01EF-4A39-96CD-BA437A060D15}"/>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AC012E9-CADA-4392-A4CF-E9C5BB59722A}"/>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CB14A138-A26B-4268-B4CE-8D0BCDAC1E89}"/>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DA3F035-3183-4541-80AD-B9F30DD2E39D}"/>
              </a:ext>
            </a:extLst>
          </p:cNvPr>
          <p:cNvSpPr>
            <a:spLocks noGrp="1"/>
          </p:cNvSpPr>
          <p:nvPr>
            <p:ph type="dt" sz="half" idx="10"/>
          </p:nvPr>
        </p:nvSpPr>
        <p:spPr/>
        <p:txBody>
          <a:bodyPr/>
          <a:lstStyle/>
          <a:p>
            <a:fld id="{1F6A533B-C663-4DAC-A795-91A73E44285D}" type="datetimeFigureOut">
              <a:rPr kumimoji="1" lang="ja-JP" altLang="en-US" smtClean="0"/>
              <a:t>2025/11/10</a:t>
            </a:fld>
            <a:endParaRPr kumimoji="1" lang="ja-JP" altLang="en-US"/>
          </a:p>
        </p:txBody>
      </p:sp>
      <p:sp>
        <p:nvSpPr>
          <p:cNvPr id="6" name="フッター プレースホルダー 5">
            <a:extLst>
              <a:ext uri="{FF2B5EF4-FFF2-40B4-BE49-F238E27FC236}">
                <a16:creationId xmlns:a16="http://schemas.microsoft.com/office/drawing/2014/main" id="{F88E9211-8806-4C82-BFD2-43EB1C0FEA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5362BF2-F4EE-424C-BDA3-319A19CA6FFC}"/>
              </a:ext>
            </a:extLst>
          </p:cNvPr>
          <p:cNvSpPr>
            <a:spLocks noGrp="1"/>
          </p:cNvSpPr>
          <p:nvPr>
            <p:ph type="sldNum" sz="quarter" idx="12"/>
          </p:nvPr>
        </p:nvSpPr>
        <p:spPr/>
        <p:txBody>
          <a:body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1358157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E4B7BA1-3DB6-4D27-97C4-8BCE9C48B90D}"/>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962DC75-D0CF-4523-A8D0-FFB40177A301}"/>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37A3B42-A30A-4B40-97B7-485BD9C73E5D}"/>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1F6A533B-C663-4DAC-A795-91A73E44285D}" type="datetimeFigureOut">
              <a:rPr kumimoji="1" lang="ja-JP" altLang="en-US" smtClean="0"/>
              <a:t>2025/11/10</a:t>
            </a:fld>
            <a:endParaRPr kumimoji="1" lang="ja-JP" altLang="en-US"/>
          </a:p>
        </p:txBody>
      </p:sp>
      <p:sp>
        <p:nvSpPr>
          <p:cNvPr id="5" name="フッター プレースホルダー 4">
            <a:extLst>
              <a:ext uri="{FF2B5EF4-FFF2-40B4-BE49-F238E27FC236}">
                <a16:creationId xmlns:a16="http://schemas.microsoft.com/office/drawing/2014/main" id="{19D79F15-35AB-4109-A6B4-1826C1ECEAEB}"/>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1A1EFB5-C08B-468B-91F2-56EE258729BF}"/>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6973AE8C-B6D8-4DE3-8E9B-D811C3E83E4E}" type="slidenum">
              <a:rPr kumimoji="1" lang="ja-JP" altLang="en-US" smtClean="0"/>
              <a:t>‹#›</a:t>
            </a:fld>
            <a:endParaRPr kumimoji="1" lang="ja-JP" altLang="en-US"/>
          </a:p>
        </p:txBody>
      </p:sp>
    </p:spTree>
    <p:extLst>
      <p:ext uri="{BB962C8B-B14F-4D97-AF65-F5344CB8AC3E}">
        <p14:creationId xmlns:p14="http://schemas.microsoft.com/office/powerpoint/2010/main" val="2260596822"/>
      </p:ext>
    </p:extLst>
  </p:cSld>
  <p:clrMap bg1="lt1" tx1="dk1" bg2="lt2" tx2="dk2" accent1="accent1" accent2="accent2" accent3="accent3" accent4="accent4" accent5="accent5" accent6="accent6" hlink="hlink" folHlink="folHlink"/>
  <p:sldLayoutIdLst>
    <p:sldLayoutId id="2147484058" r:id="rId1"/>
    <p:sldLayoutId id="2147484059" r:id="rId2"/>
    <p:sldLayoutId id="2147484060" r:id="rId3"/>
    <p:sldLayoutId id="2147484061" r:id="rId4"/>
    <p:sldLayoutId id="2147484062" r:id="rId5"/>
    <p:sldLayoutId id="2147484063" r:id="rId6"/>
    <p:sldLayoutId id="2147484064" r:id="rId7"/>
    <p:sldLayoutId id="2147484065" r:id="rId8"/>
    <p:sldLayoutId id="2147484066" r:id="rId9"/>
    <p:sldLayoutId id="2147484067" r:id="rId10"/>
    <p:sldLayoutId id="2147484068"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tiff"/><Relationship Id="rId5" Type="http://schemas.openxmlformats.org/officeDocument/2006/relationships/hyperlink" Target="mailto:syogai-bunka@city.shobara.lg.jp" TargetMode="External"/><Relationship Id="rId4" Type="http://schemas.openxmlformats.org/officeDocument/2006/relationships/image" Target="cid:af447dc6-6b3d-4ec6-a033-2995630f7dca@internet.shobara.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ABBF48-4352-4EB5-A791-42ACDB1BC18E}"/>
              </a:ext>
            </a:extLst>
          </p:cNvPr>
          <p:cNvSpPr>
            <a:spLocks noGrp="1"/>
          </p:cNvSpPr>
          <p:nvPr>
            <p:ph type="ctrTitle"/>
          </p:nvPr>
        </p:nvSpPr>
        <p:spPr>
          <a:xfrm>
            <a:off x="857250" y="0"/>
            <a:ext cx="5143500" cy="918258"/>
          </a:xfrm>
        </p:spPr>
        <p:txBody>
          <a:bodyPr>
            <a:noAutofit/>
          </a:bodyPr>
          <a:lstStyle/>
          <a:p>
            <a:r>
              <a:rPr kumimoji="1" lang="ja-JP" altLang="en-US" sz="3200" b="1" dirty="0">
                <a:solidFill>
                  <a:srgbClr val="FF0000"/>
                </a:solidFill>
                <a:latin typeface="ＭＳ ゴシック" panose="020B0609070205080204" pitchFamily="49" charset="-128"/>
                <a:ea typeface="ＭＳ ゴシック" panose="020B0609070205080204" pitchFamily="49" charset="-128"/>
              </a:rPr>
              <a:t>甲山古墳第３次発掘調査</a:t>
            </a:r>
            <a:br>
              <a:rPr kumimoji="1" lang="en-US" altLang="ja-JP" sz="3200" b="1" dirty="0">
                <a:solidFill>
                  <a:srgbClr val="FF0000"/>
                </a:solidFill>
                <a:latin typeface="ＭＳ ゴシック" panose="020B0609070205080204" pitchFamily="49" charset="-128"/>
                <a:ea typeface="ＭＳ ゴシック" panose="020B0609070205080204" pitchFamily="49" charset="-128"/>
              </a:rPr>
            </a:br>
            <a:r>
              <a:rPr kumimoji="1" lang="ja-JP" altLang="en-US" sz="3200" b="1" dirty="0">
                <a:solidFill>
                  <a:srgbClr val="FF0000"/>
                </a:solidFill>
                <a:latin typeface="ＭＳ ゴシック" panose="020B0609070205080204" pitchFamily="49" charset="-128"/>
                <a:ea typeface="ＭＳ ゴシック" panose="020B0609070205080204" pitchFamily="49" charset="-128"/>
              </a:rPr>
              <a:t>現地説明会</a:t>
            </a:r>
          </a:p>
        </p:txBody>
      </p:sp>
      <p:sp>
        <p:nvSpPr>
          <p:cNvPr id="3" name="字幕 2">
            <a:extLst>
              <a:ext uri="{FF2B5EF4-FFF2-40B4-BE49-F238E27FC236}">
                <a16:creationId xmlns:a16="http://schemas.microsoft.com/office/drawing/2014/main" id="{528F49DF-42C6-4A45-8118-9CD86FD3CF5A}"/>
              </a:ext>
            </a:extLst>
          </p:cNvPr>
          <p:cNvSpPr>
            <a:spLocks noGrp="1"/>
          </p:cNvSpPr>
          <p:nvPr>
            <p:ph type="subTitle" idx="1"/>
          </p:nvPr>
        </p:nvSpPr>
        <p:spPr>
          <a:xfrm>
            <a:off x="0" y="958975"/>
            <a:ext cx="6858000" cy="1834424"/>
          </a:xfrm>
        </p:spPr>
        <p:txBody>
          <a:bodyPr>
            <a:normAutofit/>
          </a:bodyPr>
          <a:lstStyle/>
          <a:p>
            <a:pPr algn="l"/>
            <a:r>
              <a:rPr kumimoji="1" lang="ja-JP" altLang="en-US" dirty="0">
                <a:latin typeface="ＭＳ ゴシック" panose="020B0609070205080204" pitchFamily="49" charset="-128"/>
                <a:ea typeface="ＭＳ ゴシック" panose="020B0609070205080204" pitchFamily="49" charset="-128"/>
              </a:rPr>
              <a:t>　</a:t>
            </a:r>
            <a:r>
              <a:rPr kumimoji="1" lang="ja-JP" altLang="en-US" sz="1600" dirty="0">
                <a:latin typeface="ＭＳ ゴシック" panose="020B0609070205080204" pitchFamily="49" charset="-128"/>
                <a:ea typeface="ＭＳ ゴシック" panose="020B0609070205080204" pitchFamily="49" charset="-128"/>
              </a:rPr>
              <a:t>甲山古墳は全長約</a:t>
            </a:r>
            <a:r>
              <a:rPr kumimoji="1" lang="en-US" altLang="ja-JP" sz="1600" dirty="0">
                <a:latin typeface="ＭＳ ゴシック" panose="020B0609070205080204" pitchFamily="49" charset="-128"/>
                <a:ea typeface="ＭＳ ゴシック" panose="020B0609070205080204" pitchFamily="49" charset="-128"/>
              </a:rPr>
              <a:t>58</a:t>
            </a:r>
            <a:r>
              <a:rPr kumimoji="1" lang="ja-JP" altLang="en-US" sz="1600" dirty="0" err="1">
                <a:latin typeface="ＭＳ ゴシック" panose="020B0609070205080204" pitchFamily="49" charset="-128"/>
                <a:ea typeface="ＭＳ ゴシック" panose="020B0609070205080204" pitchFamily="49" charset="-128"/>
              </a:rPr>
              <a:t>ｍ</a:t>
            </a:r>
            <a:r>
              <a:rPr kumimoji="1" lang="ja-JP" altLang="en-US" sz="1600" dirty="0">
                <a:latin typeface="ＭＳ ゴシック" panose="020B0609070205080204" pitchFamily="49" charset="-128"/>
                <a:ea typeface="ＭＳ ゴシック" panose="020B0609070205080204" pitchFamily="49" charset="-128"/>
              </a:rPr>
              <a:t>と広島県内では有数の規模を誇る前方後円墳です。本古墳の発掘調査は令和元年から始まり、今回で</a:t>
            </a:r>
            <a:r>
              <a:rPr kumimoji="1" lang="en-US" altLang="ja-JP" sz="1600" dirty="0">
                <a:latin typeface="ＭＳ ゴシック" panose="020B0609070205080204" pitchFamily="49" charset="-128"/>
                <a:ea typeface="ＭＳ ゴシック" panose="020B0609070205080204" pitchFamily="49" charset="-128"/>
              </a:rPr>
              <a:t>3</a:t>
            </a:r>
            <a:r>
              <a:rPr kumimoji="1" lang="ja-JP" altLang="en-US" sz="1600" dirty="0">
                <a:latin typeface="ＭＳ ゴシック" panose="020B0609070205080204" pitchFamily="49" charset="-128"/>
                <a:ea typeface="ＭＳ ゴシック" panose="020B0609070205080204" pitchFamily="49" charset="-128"/>
              </a:rPr>
              <a:t>回目の調査となります。これまでの調査により古墳の築造方法や年代が分かってきました。</a:t>
            </a:r>
            <a:endParaRPr kumimoji="1" lang="en-US" altLang="ja-JP" sz="1600" dirty="0">
              <a:latin typeface="ＭＳ ゴシック" panose="020B0609070205080204" pitchFamily="49" charset="-128"/>
              <a:ea typeface="ＭＳ ゴシック" panose="020B0609070205080204" pitchFamily="49" charset="-128"/>
            </a:endParaRPr>
          </a:p>
          <a:p>
            <a:pPr algn="l"/>
            <a:r>
              <a:rPr lang="ja-JP" altLang="en-US" sz="1600" dirty="0">
                <a:latin typeface="ＭＳ ゴシック" panose="020B0609070205080204" pitchFamily="49" charset="-128"/>
                <a:ea typeface="ＭＳ ゴシック" panose="020B0609070205080204" pitchFamily="49" charset="-128"/>
              </a:rPr>
              <a:t>　この度は、県内でも有数の規模を誇る前方後円墳である甲山古墳の調査状況及び成果を地域の皆様や県内外の皆様に広く周知するために現地説明会を開催します。</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4" name="字幕 2">
            <a:extLst>
              <a:ext uri="{FF2B5EF4-FFF2-40B4-BE49-F238E27FC236}">
                <a16:creationId xmlns:a16="http://schemas.microsoft.com/office/drawing/2014/main" id="{34C2EB59-F739-4910-B643-80E9461F687E}"/>
              </a:ext>
            </a:extLst>
          </p:cNvPr>
          <p:cNvSpPr txBox="1">
            <a:spLocks/>
          </p:cNvSpPr>
          <p:nvPr/>
        </p:nvSpPr>
        <p:spPr>
          <a:xfrm>
            <a:off x="0" y="2568579"/>
            <a:ext cx="3593940" cy="1543470"/>
          </a:xfrm>
          <a:prstGeom prst="rect">
            <a:avLst/>
          </a:prstGeom>
        </p:spPr>
        <p:txBody>
          <a:bodyPr vert="horz" lIns="91440" tIns="45720" rIns="91440" bIns="45720" rtlCol="0">
            <a:normAutofit lnSpcReduction="10000"/>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pPr algn="l"/>
            <a:r>
              <a:rPr lang="ja-JP" altLang="en-US" sz="1600" dirty="0">
                <a:latin typeface="ＭＳ ゴシック" panose="020B0609070205080204" pitchFamily="49" charset="-128"/>
                <a:ea typeface="ＭＳ ゴシック" panose="020B0609070205080204" pitchFamily="49" charset="-128"/>
              </a:rPr>
              <a:t>日時：令和７年</a:t>
            </a:r>
            <a:r>
              <a:rPr lang="en-US" altLang="ja-JP" sz="1600" dirty="0">
                <a:latin typeface="ＭＳ ゴシック" panose="020B0609070205080204" pitchFamily="49" charset="-128"/>
                <a:ea typeface="ＭＳ ゴシック" panose="020B0609070205080204" pitchFamily="49" charset="-128"/>
              </a:rPr>
              <a:t>11</a:t>
            </a:r>
            <a:r>
              <a:rPr lang="ja-JP" altLang="en-US" sz="1600" dirty="0">
                <a:latin typeface="ＭＳ ゴシック" panose="020B0609070205080204" pitchFamily="49" charset="-128"/>
                <a:ea typeface="ＭＳ ゴシック" panose="020B0609070205080204" pitchFamily="49" charset="-128"/>
              </a:rPr>
              <a:t>月</a:t>
            </a:r>
            <a:r>
              <a:rPr lang="en-US" altLang="ja-JP" sz="1600" dirty="0">
                <a:latin typeface="ＭＳ ゴシック" panose="020B0609070205080204" pitchFamily="49" charset="-128"/>
                <a:ea typeface="ＭＳ ゴシック" panose="020B0609070205080204" pitchFamily="49" charset="-128"/>
              </a:rPr>
              <a:t>16</a:t>
            </a:r>
            <a:r>
              <a:rPr lang="ja-JP" altLang="en-US" sz="1600" dirty="0">
                <a:latin typeface="ＭＳ ゴシック" panose="020B0609070205080204" pitchFamily="49" charset="-128"/>
                <a:ea typeface="ＭＳ ゴシック" panose="020B0609070205080204" pitchFamily="49" charset="-128"/>
              </a:rPr>
              <a:t>日</a:t>
            </a:r>
            <a:r>
              <a:rPr lang="en-US" altLang="ja-JP" sz="1600" dirty="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日</a:t>
            </a:r>
            <a:r>
              <a:rPr lang="en-US" altLang="ja-JP" sz="1600" dirty="0">
                <a:latin typeface="ＭＳ ゴシック" panose="020B0609070205080204" pitchFamily="49" charset="-128"/>
                <a:ea typeface="ＭＳ ゴシック" panose="020B0609070205080204" pitchFamily="49" charset="-128"/>
              </a:rPr>
              <a:t>)</a:t>
            </a:r>
          </a:p>
          <a:p>
            <a:pPr algn="l"/>
            <a:r>
              <a:rPr lang="ja-JP" altLang="en-US" sz="1600" dirty="0">
                <a:latin typeface="ＭＳ ゴシック" panose="020B0609070205080204" pitchFamily="49" charset="-128"/>
                <a:ea typeface="ＭＳ ゴシック" panose="020B0609070205080204" pitchFamily="49" charset="-128"/>
              </a:rPr>
              <a:t>　　　午前　</a:t>
            </a:r>
            <a:r>
              <a:rPr lang="en-US" altLang="ja-JP" sz="1600" dirty="0">
                <a:latin typeface="ＭＳ ゴシック" panose="020B0609070205080204" pitchFamily="49" charset="-128"/>
                <a:ea typeface="ＭＳ ゴシック" panose="020B0609070205080204" pitchFamily="49" charset="-128"/>
              </a:rPr>
              <a:t>10</a:t>
            </a:r>
            <a:r>
              <a:rPr lang="ja-JP" altLang="en-US" sz="1600" dirty="0">
                <a:latin typeface="ＭＳ ゴシック" panose="020B0609070205080204" pitchFamily="49" charset="-128"/>
                <a:ea typeface="ＭＳ ゴシック" panose="020B0609070205080204" pitchFamily="49" charset="-128"/>
              </a:rPr>
              <a:t>：</a:t>
            </a:r>
            <a:r>
              <a:rPr lang="en-US" altLang="ja-JP" sz="1600" dirty="0">
                <a:latin typeface="ＭＳ ゴシック" panose="020B0609070205080204" pitchFamily="49" charset="-128"/>
                <a:ea typeface="ＭＳ ゴシック" panose="020B0609070205080204" pitchFamily="49" charset="-128"/>
              </a:rPr>
              <a:t>30</a:t>
            </a:r>
            <a:r>
              <a:rPr lang="ja-JP" altLang="en-US" sz="1600" dirty="0">
                <a:latin typeface="ＭＳ ゴシック" panose="020B0609070205080204" pitchFamily="49" charset="-128"/>
                <a:ea typeface="ＭＳ ゴシック" panose="020B0609070205080204" pitchFamily="49" charset="-128"/>
              </a:rPr>
              <a:t>～</a:t>
            </a:r>
            <a:endParaRPr lang="en-US" altLang="ja-JP" sz="1600" dirty="0">
              <a:latin typeface="ＭＳ ゴシック" panose="020B0609070205080204" pitchFamily="49" charset="-128"/>
              <a:ea typeface="ＭＳ ゴシック" panose="020B0609070205080204" pitchFamily="49" charset="-128"/>
            </a:endParaRPr>
          </a:p>
          <a:p>
            <a:pPr algn="l"/>
            <a:r>
              <a:rPr lang="ja-JP" altLang="en-US" sz="1600" dirty="0">
                <a:latin typeface="ＭＳ ゴシック" panose="020B0609070205080204" pitchFamily="49" charset="-128"/>
                <a:ea typeface="ＭＳ ゴシック" panose="020B0609070205080204" pitchFamily="49" charset="-128"/>
              </a:rPr>
              <a:t>　　　午後　</a:t>
            </a:r>
            <a:r>
              <a:rPr lang="en-US" altLang="ja-JP" sz="1600" dirty="0">
                <a:latin typeface="ＭＳ ゴシック" panose="020B0609070205080204" pitchFamily="49" charset="-128"/>
                <a:ea typeface="ＭＳ ゴシック" panose="020B0609070205080204" pitchFamily="49" charset="-128"/>
              </a:rPr>
              <a:t>13</a:t>
            </a:r>
            <a:r>
              <a:rPr lang="ja-JP" altLang="en-US" sz="1600" dirty="0">
                <a:latin typeface="ＭＳ ゴシック" panose="020B0609070205080204" pitchFamily="49" charset="-128"/>
                <a:ea typeface="ＭＳ ゴシック" panose="020B0609070205080204" pitchFamily="49" charset="-128"/>
              </a:rPr>
              <a:t>：</a:t>
            </a:r>
            <a:r>
              <a:rPr lang="en-US" altLang="ja-JP" sz="1600" dirty="0">
                <a:latin typeface="ＭＳ ゴシック" panose="020B0609070205080204" pitchFamily="49" charset="-128"/>
                <a:ea typeface="ＭＳ ゴシック" panose="020B0609070205080204" pitchFamily="49" charset="-128"/>
              </a:rPr>
              <a:t>30</a:t>
            </a:r>
            <a:r>
              <a:rPr lang="ja-JP" altLang="en-US" sz="1600" dirty="0">
                <a:latin typeface="ＭＳ ゴシック" panose="020B0609070205080204" pitchFamily="49" charset="-128"/>
                <a:ea typeface="ＭＳ ゴシック" panose="020B0609070205080204" pitchFamily="49" charset="-128"/>
              </a:rPr>
              <a:t>～</a:t>
            </a:r>
            <a:endParaRPr lang="en-US" altLang="ja-JP" sz="1600" dirty="0">
              <a:latin typeface="ＭＳ ゴシック" panose="020B0609070205080204" pitchFamily="49" charset="-128"/>
              <a:ea typeface="ＭＳ ゴシック" panose="020B0609070205080204" pitchFamily="49" charset="-128"/>
            </a:endParaRPr>
          </a:p>
          <a:p>
            <a:pPr algn="l"/>
            <a:r>
              <a:rPr lang="en-US" altLang="ja-JP" sz="1400" b="1"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雨天の場合は現地説明会は中止とし、同日</a:t>
            </a:r>
            <a:r>
              <a:rPr lang="en-US" altLang="ja-JP" sz="1200" dirty="0">
                <a:solidFill>
                  <a:srgbClr val="FF0000"/>
                </a:solidFill>
                <a:latin typeface="ＭＳ ゴシック" panose="020B0609070205080204" pitchFamily="49" charset="-128"/>
                <a:ea typeface="ＭＳ ゴシック" panose="020B0609070205080204" pitchFamily="49" charset="-128"/>
              </a:rPr>
              <a:t>13</a:t>
            </a:r>
            <a:r>
              <a:rPr lang="ja-JP" altLang="en-US" sz="1200" dirty="0">
                <a:solidFill>
                  <a:srgbClr val="FF0000"/>
                </a:solidFill>
                <a:latin typeface="ＭＳ ゴシック" panose="020B0609070205080204" pitchFamily="49" charset="-128"/>
                <a:ea typeface="ＭＳ ゴシック" panose="020B0609070205080204" pitchFamily="49" charset="-128"/>
              </a:rPr>
              <a:t>時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r>
              <a:rPr lang="ja-JP" altLang="en-US" sz="1200" dirty="0">
                <a:solidFill>
                  <a:srgbClr val="FF0000"/>
                </a:solidFill>
                <a:latin typeface="ＭＳ ゴシック" panose="020B0609070205080204" pitchFamily="49" charset="-128"/>
                <a:ea typeface="ＭＳ ゴシック" panose="020B0609070205080204" pitchFamily="49" charset="-128"/>
              </a:rPr>
              <a:t>　</a:t>
            </a:r>
            <a:r>
              <a:rPr lang="en-US" altLang="ja-JP" sz="1200" dirty="0">
                <a:solidFill>
                  <a:srgbClr val="FF0000"/>
                </a:solidFill>
                <a:latin typeface="ＭＳ ゴシック" panose="020B0609070205080204" pitchFamily="49" charset="-128"/>
                <a:ea typeface="ＭＳ ゴシック" panose="020B0609070205080204" pitchFamily="49" charset="-128"/>
              </a:rPr>
              <a:t>30</a:t>
            </a:r>
            <a:r>
              <a:rPr lang="ja-JP" altLang="en-US" sz="1200" dirty="0">
                <a:solidFill>
                  <a:srgbClr val="FF0000"/>
                </a:solidFill>
                <a:latin typeface="ＭＳ ゴシック" panose="020B0609070205080204" pitchFamily="49" charset="-128"/>
                <a:ea typeface="ＭＳ ゴシック" panose="020B0609070205080204" pitchFamily="49" charset="-128"/>
              </a:rPr>
              <a:t>分から庄原市保健福祉センターにて報告会を</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r>
              <a:rPr lang="ja-JP" altLang="en-US" sz="1200" dirty="0">
                <a:solidFill>
                  <a:srgbClr val="FF0000"/>
                </a:solidFill>
                <a:latin typeface="ＭＳ ゴシック" panose="020B0609070205080204" pitchFamily="49" charset="-128"/>
                <a:ea typeface="ＭＳ ゴシック" panose="020B0609070205080204" pitchFamily="49" charset="-128"/>
              </a:rPr>
              <a:t>　実施します。</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endParaRPr lang="en-US" altLang="ja-JP" sz="1050" dirty="0">
              <a:latin typeface="ＭＳ ゴシック" panose="020B0609070205080204" pitchFamily="49" charset="-128"/>
              <a:ea typeface="ＭＳ ゴシック" panose="020B0609070205080204" pitchFamily="49" charset="-128"/>
            </a:endParaRPr>
          </a:p>
        </p:txBody>
      </p:sp>
      <p:sp>
        <p:nvSpPr>
          <p:cNvPr id="5" name="字幕 2">
            <a:extLst>
              <a:ext uri="{FF2B5EF4-FFF2-40B4-BE49-F238E27FC236}">
                <a16:creationId xmlns:a16="http://schemas.microsoft.com/office/drawing/2014/main" id="{2B5519D8-B73E-416C-87D0-6223FF9E8794}"/>
              </a:ext>
            </a:extLst>
          </p:cNvPr>
          <p:cNvSpPr txBox="1">
            <a:spLocks/>
          </p:cNvSpPr>
          <p:nvPr/>
        </p:nvSpPr>
        <p:spPr>
          <a:xfrm>
            <a:off x="0" y="4185483"/>
            <a:ext cx="3593938" cy="1543470"/>
          </a:xfrm>
          <a:prstGeom prst="rect">
            <a:avLst/>
          </a:prstGeom>
        </p:spPr>
        <p:txBody>
          <a:bodyPr vert="horz" lIns="91440" tIns="45720" rIns="91440" bIns="45720" rtlCol="0">
            <a:normAutofit lnSpcReduction="10000"/>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pPr algn="l"/>
            <a:r>
              <a:rPr lang="ja-JP" altLang="en-US" sz="1600" dirty="0">
                <a:latin typeface="ＭＳ ゴシック" panose="020B0609070205080204" pitchFamily="49" charset="-128"/>
                <a:ea typeface="ＭＳ ゴシック" panose="020B0609070205080204" pitchFamily="49" charset="-128"/>
              </a:rPr>
              <a:t>場所：</a:t>
            </a:r>
            <a:r>
              <a:rPr lang="ja-JP" altLang="en-US" sz="1400" dirty="0">
                <a:latin typeface="ＭＳ ゴシック" panose="020B0609070205080204" pitchFamily="49" charset="-128"/>
                <a:ea typeface="ＭＳ ゴシック" panose="020B0609070205080204" pitchFamily="49" charset="-128"/>
              </a:rPr>
              <a:t>甲山古墳</a:t>
            </a:r>
            <a:endParaRPr lang="en-US" altLang="ja-JP" sz="1400" dirty="0">
              <a:latin typeface="ＭＳ ゴシック" panose="020B0609070205080204" pitchFamily="49" charset="-128"/>
              <a:ea typeface="ＭＳ ゴシック" panose="020B0609070205080204" pitchFamily="49" charset="-128"/>
            </a:endParaRPr>
          </a:p>
          <a:p>
            <a:pPr algn="l"/>
            <a:r>
              <a:rPr lang="ja-JP" altLang="en-US" sz="1400" dirty="0">
                <a:latin typeface="ＭＳ ゴシック" panose="020B0609070205080204" pitchFamily="49" charset="-128"/>
                <a:ea typeface="ＭＳ ゴシック" panose="020B0609070205080204" pitchFamily="49" charset="-128"/>
              </a:rPr>
              <a:t>　　</a:t>
            </a:r>
            <a:r>
              <a:rPr lang="ja-JP" altLang="en-US" sz="1400">
                <a:latin typeface="ＭＳ ゴシック" panose="020B0609070205080204" pitchFamily="49" charset="-128"/>
                <a:ea typeface="ＭＳ ゴシック" panose="020B0609070205080204" pitchFamily="49" charset="-128"/>
              </a:rPr>
              <a:t>　（庄原市上原町字池之内）</a:t>
            </a:r>
            <a:endParaRPr lang="en-US" altLang="ja-JP" sz="1400" dirty="0">
              <a:latin typeface="ＭＳ ゴシック" panose="020B0609070205080204" pitchFamily="49" charset="-128"/>
              <a:ea typeface="ＭＳ ゴシック" panose="020B0609070205080204" pitchFamily="49" charset="-128"/>
            </a:endParaRPr>
          </a:p>
          <a:p>
            <a:pPr algn="l"/>
            <a:r>
              <a:rPr lang="en-US" altLang="ja-JP" sz="1400" b="1" dirty="0">
                <a:solidFill>
                  <a:srgbClr val="FF0000"/>
                </a:solidFill>
                <a:latin typeface="ＭＳ ゴシック" panose="020B0609070205080204" pitchFamily="49" charset="-128"/>
                <a:ea typeface="ＭＳ ゴシック" panose="020B0609070205080204" pitchFamily="49" charset="-128"/>
              </a:rPr>
              <a:t>※</a:t>
            </a:r>
            <a:r>
              <a:rPr lang="ja-JP" altLang="en-US" sz="1200" dirty="0">
                <a:solidFill>
                  <a:srgbClr val="FF0000"/>
                </a:solidFill>
                <a:latin typeface="ＭＳ ゴシック" panose="020B0609070205080204" pitchFamily="49" charset="-128"/>
                <a:ea typeface="ＭＳ ゴシック" panose="020B0609070205080204" pitchFamily="49" charset="-128"/>
              </a:rPr>
              <a:t>車でお越しの方は現地に駐車場がないため、庄　</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r>
              <a:rPr lang="ja-JP" altLang="en-US" sz="1200" dirty="0">
                <a:solidFill>
                  <a:srgbClr val="FF0000"/>
                </a:solidFill>
                <a:latin typeface="ＭＳ ゴシック" panose="020B0609070205080204" pitchFamily="49" charset="-128"/>
                <a:ea typeface="ＭＳ ゴシック" panose="020B0609070205080204" pitchFamily="49" charset="-128"/>
              </a:rPr>
              <a:t>　原市民会館駐車場から現地までの臨時往復バス</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r>
              <a:rPr lang="ja-JP" altLang="en-US" sz="1200" dirty="0">
                <a:solidFill>
                  <a:srgbClr val="FF0000"/>
                </a:solidFill>
                <a:latin typeface="ＭＳ ゴシック" panose="020B0609070205080204" pitchFamily="49" charset="-128"/>
                <a:ea typeface="ＭＳ ゴシック" panose="020B0609070205080204" pitchFamily="49" charset="-128"/>
              </a:rPr>
              <a:t>　を下記の時間で運行いたしますのでこちらを</a:t>
            </a:r>
            <a:r>
              <a:rPr lang="ja-JP" altLang="en-US" sz="1200" dirty="0" err="1">
                <a:solidFill>
                  <a:srgbClr val="FF0000"/>
                </a:solidFill>
                <a:latin typeface="ＭＳ ゴシック" panose="020B0609070205080204" pitchFamily="49" charset="-128"/>
                <a:ea typeface="ＭＳ ゴシック" panose="020B0609070205080204" pitchFamily="49" charset="-128"/>
              </a:rPr>
              <a:t>ご</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r>
              <a:rPr lang="ja-JP" altLang="en-US" sz="1200" dirty="0">
                <a:solidFill>
                  <a:srgbClr val="FF0000"/>
                </a:solidFill>
                <a:latin typeface="ＭＳ ゴシック" panose="020B0609070205080204" pitchFamily="49" charset="-128"/>
                <a:ea typeface="ＭＳ ゴシック" panose="020B0609070205080204" pitchFamily="49" charset="-128"/>
              </a:rPr>
              <a:t>　利用ください。</a:t>
            </a:r>
            <a:endParaRPr lang="en-US" altLang="ja-JP" sz="1200" dirty="0">
              <a:solidFill>
                <a:srgbClr val="FF0000"/>
              </a:solidFill>
              <a:latin typeface="ＭＳ ゴシック" panose="020B0609070205080204" pitchFamily="49" charset="-128"/>
              <a:ea typeface="ＭＳ ゴシック" panose="020B0609070205080204" pitchFamily="49" charset="-128"/>
            </a:endParaRPr>
          </a:p>
          <a:p>
            <a:pPr algn="l"/>
            <a:endParaRPr lang="en-US" altLang="ja-JP" sz="1050" dirty="0">
              <a:latin typeface="ＭＳ ゴシック" panose="020B0609070205080204" pitchFamily="49" charset="-128"/>
              <a:ea typeface="ＭＳ ゴシック" panose="020B0609070205080204" pitchFamily="49" charset="-128"/>
            </a:endParaRPr>
          </a:p>
        </p:txBody>
      </p:sp>
      <p:sp>
        <p:nvSpPr>
          <p:cNvPr id="6" name="字幕 2">
            <a:extLst>
              <a:ext uri="{FF2B5EF4-FFF2-40B4-BE49-F238E27FC236}">
                <a16:creationId xmlns:a16="http://schemas.microsoft.com/office/drawing/2014/main" id="{072603E0-3962-46EA-9FBB-FAC77DC488CD}"/>
              </a:ext>
            </a:extLst>
          </p:cNvPr>
          <p:cNvSpPr txBox="1">
            <a:spLocks/>
          </p:cNvSpPr>
          <p:nvPr/>
        </p:nvSpPr>
        <p:spPr>
          <a:xfrm>
            <a:off x="3918029" y="7315197"/>
            <a:ext cx="2505920" cy="2498203"/>
          </a:xfrm>
          <a:prstGeom prst="rect">
            <a:avLst/>
          </a:prstGeom>
          <a:ln>
            <a:solidFill>
              <a:srgbClr val="FF0000"/>
            </a:solidFill>
          </a:ln>
        </p:spPr>
        <p:txBody>
          <a:bodyPr vert="horz" lIns="91440" tIns="45720" rIns="91440" bIns="45720" rtlCol="0">
            <a:normAutofit/>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r>
              <a:rPr lang="ja-JP" altLang="en-US" sz="1200" b="1" dirty="0">
                <a:solidFill>
                  <a:srgbClr val="FF0000"/>
                </a:solidFill>
                <a:latin typeface="ＭＳ ゴシック" panose="020B0609070205080204" pitchFamily="49" charset="-128"/>
                <a:ea typeface="ＭＳ ゴシック" panose="020B0609070205080204" pitchFamily="49" charset="-128"/>
              </a:rPr>
              <a:t>庄原市民会館駐車場から甲山古墳</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a:p>
            <a:r>
              <a:rPr lang="ja-JP" altLang="en-US" sz="1200" b="1" dirty="0">
                <a:solidFill>
                  <a:srgbClr val="FF0000"/>
                </a:solidFill>
                <a:latin typeface="ＭＳ ゴシック" panose="020B0609070205080204" pitchFamily="49" charset="-128"/>
                <a:ea typeface="ＭＳ ゴシック" panose="020B0609070205080204" pitchFamily="49" charset="-128"/>
              </a:rPr>
              <a:t>臨時往復バス運行時間</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a:p>
            <a:pPr algn="l"/>
            <a:r>
              <a:rPr lang="ja-JP" altLang="en-US" sz="1200" b="1" dirty="0">
                <a:latin typeface="ＭＳ ゴシック" panose="020B0609070205080204" pitchFamily="49" charset="-128"/>
                <a:ea typeface="ＭＳ ゴシック" panose="020B0609070205080204" pitchFamily="49" charset="-128"/>
              </a:rPr>
              <a:t>午前</a:t>
            </a:r>
            <a:endParaRPr lang="en-US" altLang="ja-JP" sz="1200" b="1"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rPr>
              <a:t>行き　　　　　　　帰り</a:t>
            </a:r>
            <a:endParaRPr lang="en-US" altLang="ja-JP" sz="1200" dirty="0">
              <a:latin typeface="ＭＳ ゴシック" panose="020B0609070205080204" pitchFamily="49" charset="-128"/>
              <a:ea typeface="ＭＳ ゴシック" panose="020B0609070205080204" pitchFamily="49" charset="-128"/>
            </a:endParaRPr>
          </a:p>
          <a:p>
            <a:pPr algn="l"/>
            <a:r>
              <a:rPr lang="en-US" altLang="ja-JP" sz="1200" dirty="0">
                <a:latin typeface="ＭＳ ゴシック" panose="020B0609070205080204" pitchFamily="49" charset="-128"/>
                <a:ea typeface="ＭＳ ゴシック" panose="020B0609070205080204" pitchFamily="49" charset="-128"/>
              </a:rPr>
              <a:t> 9</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45</a:t>
            </a:r>
            <a:r>
              <a:rPr lang="ja-JP" altLang="en-US" sz="1200" dirty="0">
                <a:latin typeface="ＭＳ ゴシック" panose="020B0609070205080204" pitchFamily="49" charset="-128"/>
                <a:ea typeface="ＭＳ ゴシック" panose="020B0609070205080204" pitchFamily="49" charset="-128"/>
              </a:rPr>
              <a:t>　発　　　　</a:t>
            </a:r>
            <a:r>
              <a:rPr lang="en-US" altLang="ja-JP" sz="1200" dirty="0">
                <a:latin typeface="ＭＳ ゴシック" panose="020B0609070205080204" pitchFamily="49" charset="-128"/>
                <a:ea typeface="ＭＳ ゴシック" panose="020B0609070205080204" pitchFamily="49" charset="-128"/>
              </a:rPr>
              <a:t>11</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40</a:t>
            </a:r>
            <a:r>
              <a:rPr lang="ja-JP" altLang="en-US" sz="1200" dirty="0">
                <a:latin typeface="ＭＳ ゴシック" panose="020B0609070205080204" pitchFamily="49" charset="-128"/>
                <a:ea typeface="ＭＳ ゴシック" panose="020B0609070205080204" pitchFamily="49" charset="-128"/>
              </a:rPr>
              <a:t>　発</a:t>
            </a:r>
            <a:endParaRPr lang="en-US" altLang="ja-JP" sz="1200" dirty="0">
              <a:latin typeface="ＭＳ ゴシック" panose="020B0609070205080204" pitchFamily="49" charset="-128"/>
              <a:ea typeface="ＭＳ ゴシック" panose="020B0609070205080204" pitchFamily="49" charset="-128"/>
            </a:endParaRPr>
          </a:p>
          <a:p>
            <a:pPr algn="l"/>
            <a:r>
              <a:rPr lang="en-US" altLang="ja-JP" sz="1200" dirty="0">
                <a:latin typeface="ＭＳ ゴシック" panose="020B0609070205080204" pitchFamily="49" charset="-128"/>
                <a:ea typeface="ＭＳ ゴシック" panose="020B0609070205080204" pitchFamily="49" charset="-128"/>
              </a:rPr>
              <a:t>10</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10</a:t>
            </a:r>
            <a:r>
              <a:rPr lang="ja-JP" altLang="en-US" sz="1200" dirty="0">
                <a:latin typeface="ＭＳ ゴシック" panose="020B0609070205080204" pitchFamily="49" charset="-128"/>
                <a:ea typeface="ＭＳ ゴシック" panose="020B0609070205080204" pitchFamily="49" charset="-128"/>
              </a:rPr>
              <a:t>　発　　　　</a:t>
            </a:r>
            <a:r>
              <a:rPr lang="en-US" altLang="ja-JP" sz="1200" dirty="0">
                <a:latin typeface="ＭＳ ゴシック" panose="020B0609070205080204" pitchFamily="49" charset="-128"/>
                <a:ea typeface="ＭＳ ゴシック" panose="020B0609070205080204" pitchFamily="49" charset="-128"/>
              </a:rPr>
              <a:t>12</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05</a:t>
            </a:r>
            <a:r>
              <a:rPr lang="ja-JP" altLang="en-US" sz="1200" dirty="0">
                <a:latin typeface="ＭＳ ゴシック" panose="020B0609070205080204" pitchFamily="49" charset="-128"/>
                <a:ea typeface="ＭＳ ゴシック" panose="020B0609070205080204" pitchFamily="49" charset="-128"/>
              </a:rPr>
              <a:t>　発</a:t>
            </a:r>
            <a:endParaRPr lang="en-US" altLang="ja-JP" sz="1200" dirty="0">
              <a:latin typeface="ＭＳ ゴシック" panose="020B0609070205080204" pitchFamily="49" charset="-128"/>
              <a:ea typeface="ＭＳ ゴシック" panose="020B0609070205080204" pitchFamily="49" charset="-128"/>
            </a:endParaRPr>
          </a:p>
          <a:p>
            <a:pPr algn="l"/>
            <a:r>
              <a:rPr lang="ja-JP" altLang="en-US" sz="1200" b="1" dirty="0">
                <a:latin typeface="ＭＳ ゴシック" panose="020B0609070205080204" pitchFamily="49" charset="-128"/>
                <a:ea typeface="ＭＳ ゴシック" panose="020B0609070205080204" pitchFamily="49" charset="-128"/>
              </a:rPr>
              <a:t>午後</a:t>
            </a:r>
            <a:endParaRPr lang="en-US" altLang="ja-JP" sz="1200" b="1" dirty="0">
              <a:latin typeface="ＭＳ ゴシック" panose="020B0609070205080204" pitchFamily="49" charset="-128"/>
              <a:ea typeface="ＭＳ ゴシック" panose="020B0609070205080204" pitchFamily="49" charset="-128"/>
            </a:endParaRPr>
          </a:p>
          <a:p>
            <a:pPr algn="l"/>
            <a:r>
              <a:rPr lang="ja-JP" altLang="en-US" sz="1200" dirty="0">
                <a:latin typeface="ＭＳ ゴシック" panose="020B0609070205080204" pitchFamily="49" charset="-128"/>
                <a:ea typeface="ＭＳ ゴシック" panose="020B0609070205080204" pitchFamily="49" charset="-128"/>
              </a:rPr>
              <a:t>行き　　　　　　　帰り</a:t>
            </a:r>
            <a:endParaRPr lang="en-US" altLang="ja-JP" sz="1200" dirty="0">
              <a:latin typeface="ＭＳ ゴシック" panose="020B0609070205080204" pitchFamily="49" charset="-128"/>
              <a:ea typeface="ＭＳ ゴシック" panose="020B0609070205080204" pitchFamily="49" charset="-128"/>
            </a:endParaRPr>
          </a:p>
          <a:p>
            <a:pPr algn="l"/>
            <a:r>
              <a:rPr lang="en-US" altLang="ja-JP" sz="1200" dirty="0">
                <a:latin typeface="ＭＳ ゴシック" panose="020B0609070205080204" pitchFamily="49" charset="-128"/>
                <a:ea typeface="ＭＳ ゴシック" panose="020B0609070205080204" pitchFamily="49" charset="-128"/>
              </a:rPr>
              <a:t>12</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50</a:t>
            </a:r>
            <a:r>
              <a:rPr lang="ja-JP" altLang="en-US" sz="1200" dirty="0">
                <a:latin typeface="ＭＳ ゴシック" panose="020B0609070205080204" pitchFamily="49" charset="-128"/>
                <a:ea typeface="ＭＳ ゴシック" panose="020B0609070205080204" pitchFamily="49" charset="-128"/>
              </a:rPr>
              <a:t>　発　　　　</a:t>
            </a:r>
            <a:r>
              <a:rPr lang="en-US" altLang="ja-JP" sz="1200" dirty="0">
                <a:latin typeface="ＭＳ ゴシック" panose="020B0609070205080204" pitchFamily="49" charset="-128"/>
                <a:ea typeface="ＭＳ ゴシック" panose="020B0609070205080204" pitchFamily="49" charset="-128"/>
              </a:rPr>
              <a:t>14</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40</a:t>
            </a:r>
            <a:r>
              <a:rPr lang="ja-JP" altLang="en-US" sz="1200" dirty="0">
                <a:latin typeface="ＭＳ ゴシック" panose="020B0609070205080204" pitchFamily="49" charset="-128"/>
                <a:ea typeface="ＭＳ ゴシック" panose="020B0609070205080204" pitchFamily="49" charset="-128"/>
              </a:rPr>
              <a:t>　発</a:t>
            </a:r>
            <a:endParaRPr lang="en-US" altLang="ja-JP" sz="1200" dirty="0">
              <a:latin typeface="ＭＳ ゴシック" panose="020B0609070205080204" pitchFamily="49" charset="-128"/>
              <a:ea typeface="ＭＳ ゴシック" panose="020B0609070205080204" pitchFamily="49" charset="-128"/>
            </a:endParaRPr>
          </a:p>
          <a:p>
            <a:pPr algn="l"/>
            <a:r>
              <a:rPr lang="en-US" altLang="ja-JP" sz="1200" dirty="0">
                <a:latin typeface="ＭＳ ゴシック" panose="020B0609070205080204" pitchFamily="49" charset="-128"/>
                <a:ea typeface="ＭＳ ゴシック" panose="020B0609070205080204" pitchFamily="49" charset="-128"/>
              </a:rPr>
              <a:t>13</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15</a:t>
            </a:r>
            <a:r>
              <a:rPr lang="ja-JP" altLang="en-US" sz="1200" dirty="0">
                <a:latin typeface="ＭＳ ゴシック" panose="020B0609070205080204" pitchFamily="49" charset="-128"/>
                <a:ea typeface="ＭＳ ゴシック" panose="020B0609070205080204" pitchFamily="49" charset="-128"/>
              </a:rPr>
              <a:t>　発　　　　</a:t>
            </a:r>
            <a:r>
              <a:rPr lang="en-US" altLang="ja-JP" sz="1200" dirty="0">
                <a:latin typeface="ＭＳ ゴシック" panose="020B0609070205080204" pitchFamily="49" charset="-128"/>
                <a:ea typeface="ＭＳ ゴシック" panose="020B0609070205080204" pitchFamily="49" charset="-128"/>
              </a:rPr>
              <a:t>15</a:t>
            </a:r>
            <a:r>
              <a:rPr lang="ja-JP" altLang="en-US"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05</a:t>
            </a:r>
            <a:r>
              <a:rPr lang="ja-JP" altLang="en-US" sz="1200" dirty="0">
                <a:latin typeface="ＭＳ ゴシック" panose="020B0609070205080204" pitchFamily="49" charset="-128"/>
                <a:ea typeface="ＭＳ ゴシック" panose="020B0609070205080204" pitchFamily="49" charset="-128"/>
              </a:rPr>
              <a:t>　発</a:t>
            </a:r>
            <a:endParaRPr lang="en-US" altLang="ja-JP" sz="1200" dirty="0">
              <a:latin typeface="ＭＳ ゴシック" panose="020B0609070205080204" pitchFamily="49" charset="-128"/>
              <a:ea typeface="ＭＳ ゴシック" panose="020B0609070205080204" pitchFamily="49" charset="-128"/>
            </a:endParaRPr>
          </a:p>
        </p:txBody>
      </p:sp>
      <p:pic>
        <p:nvPicPr>
          <p:cNvPr id="8" name="図 7">
            <a:extLst>
              <a:ext uri="{FF2B5EF4-FFF2-40B4-BE49-F238E27FC236}">
                <a16:creationId xmlns:a16="http://schemas.microsoft.com/office/drawing/2014/main" id="{AE9B4546-6144-4416-9757-AD614B0D24CC}"/>
              </a:ext>
            </a:extLst>
          </p:cNvPr>
          <p:cNvPicPr>
            <a:picLocks noChangeAspect="1"/>
          </p:cNvPicPr>
          <p:nvPr/>
        </p:nvPicPr>
        <p:blipFill rotWithShape="1">
          <a:blip r:embed="rId2">
            <a:extLst>
              <a:ext uri="{28A0092B-C50C-407E-A947-70E740481C1C}">
                <a14:useLocalDpi xmlns:a14="http://schemas.microsoft.com/office/drawing/2010/main" val="0"/>
              </a:ext>
            </a:extLst>
          </a:blip>
          <a:srcRect l="13233" t="20922" r="21323" b="16752"/>
          <a:stretch/>
        </p:blipFill>
        <p:spPr>
          <a:xfrm>
            <a:off x="3593938" y="4915900"/>
            <a:ext cx="3154102" cy="2001821"/>
          </a:xfrm>
          <a:prstGeom prst="rect">
            <a:avLst/>
          </a:prstGeom>
        </p:spPr>
      </p:pic>
      <p:pic>
        <p:nvPicPr>
          <p:cNvPr id="9" name="図 8" descr="cid:af447dc6-6b3d-4ec6-a033-2995630f7dca@internet.shobara.local">
            <a:extLst>
              <a:ext uri="{FF2B5EF4-FFF2-40B4-BE49-F238E27FC236}">
                <a16:creationId xmlns:a16="http://schemas.microsoft.com/office/drawing/2014/main" id="{10797C80-D0B9-4C8C-AC9C-DEF7CFD85D61}"/>
              </a:ext>
            </a:extLst>
          </p:cNvPr>
          <p:cNvPicPr/>
          <p:nvPr/>
        </p:nvPicPr>
        <p:blipFill rotWithShape="1">
          <a:blip r:embed="rId3" r:link="rId4">
            <a:extLst>
              <a:ext uri="{28A0092B-C50C-407E-A947-70E740481C1C}">
                <a14:useLocalDpi xmlns:a14="http://schemas.microsoft.com/office/drawing/2010/main" val="0"/>
              </a:ext>
            </a:extLst>
          </a:blip>
          <a:srcRect l="15874" t="9358" r="9923" b="11331"/>
          <a:stretch>
            <a:fillRect/>
          </a:stretch>
        </p:blipFill>
        <p:spPr bwMode="auto">
          <a:xfrm>
            <a:off x="3593938" y="2564100"/>
            <a:ext cx="3154102" cy="2001822"/>
          </a:xfrm>
          <a:prstGeom prst="rect">
            <a:avLst/>
          </a:prstGeom>
          <a:noFill/>
          <a:ln>
            <a:noFill/>
          </a:ln>
        </p:spPr>
      </p:pic>
      <p:sp>
        <p:nvSpPr>
          <p:cNvPr id="10" name="字幕 2">
            <a:extLst>
              <a:ext uri="{FF2B5EF4-FFF2-40B4-BE49-F238E27FC236}">
                <a16:creationId xmlns:a16="http://schemas.microsoft.com/office/drawing/2014/main" id="{275A956B-F74E-40AA-9424-2DCFF813EFA7}"/>
              </a:ext>
            </a:extLst>
          </p:cNvPr>
          <p:cNvSpPr txBox="1">
            <a:spLocks/>
          </p:cNvSpPr>
          <p:nvPr/>
        </p:nvSpPr>
        <p:spPr>
          <a:xfrm>
            <a:off x="273933" y="6888866"/>
            <a:ext cx="2505920" cy="2498203"/>
          </a:xfrm>
          <a:prstGeom prst="rect">
            <a:avLst/>
          </a:prstGeom>
        </p:spPr>
        <p:txBody>
          <a:bodyPr vert="horz" lIns="91440" tIns="45720" rIns="91440" bIns="45720" rtlCol="0">
            <a:normAutofit/>
          </a:bodyPr>
          <a:lstStyle>
            <a:lvl1pPr marL="0" indent="0" algn="ctr" defTabSz="514350" rtl="0" eaLnBrk="1" latinLnBrk="0" hangingPunct="1">
              <a:lnSpc>
                <a:spcPct val="90000"/>
              </a:lnSpc>
              <a:spcBef>
                <a:spcPts val="563"/>
              </a:spcBef>
              <a:buFont typeface="Arial" panose="020B0604020202020204" pitchFamily="34" charset="0"/>
              <a:buNone/>
              <a:defRPr kumimoji="1" sz="1350" kern="1200">
                <a:solidFill>
                  <a:schemeClr val="tx1"/>
                </a:solidFill>
                <a:latin typeface="+mn-lt"/>
                <a:ea typeface="+mn-ea"/>
                <a:cs typeface="+mn-cs"/>
              </a:defRPr>
            </a:lvl1pPr>
            <a:lvl2pPr marL="257175" indent="0" algn="ctr" defTabSz="514350" rtl="0" eaLnBrk="1" latinLnBrk="0" hangingPunct="1">
              <a:lnSpc>
                <a:spcPct val="90000"/>
              </a:lnSpc>
              <a:spcBef>
                <a:spcPts val="281"/>
              </a:spcBef>
              <a:buFont typeface="Arial" panose="020B0604020202020204" pitchFamily="34" charset="0"/>
              <a:buNone/>
              <a:defRPr kumimoji="1" sz="1125" kern="1200">
                <a:solidFill>
                  <a:schemeClr val="tx1"/>
                </a:solidFill>
                <a:latin typeface="+mn-lt"/>
                <a:ea typeface="+mn-ea"/>
                <a:cs typeface="+mn-cs"/>
              </a:defRPr>
            </a:lvl2pPr>
            <a:lvl3pPr marL="514350" indent="0" algn="ctr" defTabSz="514350" rtl="0" eaLnBrk="1" latinLnBrk="0" hangingPunct="1">
              <a:lnSpc>
                <a:spcPct val="90000"/>
              </a:lnSpc>
              <a:spcBef>
                <a:spcPts val="281"/>
              </a:spcBef>
              <a:buFont typeface="Arial" panose="020B0604020202020204" pitchFamily="34" charset="0"/>
              <a:buNone/>
              <a:defRPr kumimoji="1" sz="1013" kern="1200">
                <a:solidFill>
                  <a:schemeClr val="tx1"/>
                </a:solidFill>
                <a:latin typeface="+mn-lt"/>
                <a:ea typeface="+mn-ea"/>
                <a:cs typeface="+mn-cs"/>
              </a:defRPr>
            </a:lvl3pPr>
            <a:lvl4pPr marL="7715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4pPr>
            <a:lvl5pPr marL="10287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5pPr>
            <a:lvl6pPr marL="128587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6pPr>
            <a:lvl7pPr marL="154305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7pPr>
            <a:lvl8pPr marL="1800225"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8pPr>
            <a:lvl9pPr marL="2057400" indent="0" algn="ctr" defTabSz="514350" rtl="0" eaLnBrk="1" latinLnBrk="0" hangingPunct="1">
              <a:lnSpc>
                <a:spcPct val="90000"/>
              </a:lnSpc>
              <a:spcBef>
                <a:spcPts val="281"/>
              </a:spcBef>
              <a:buFont typeface="Arial" panose="020B0604020202020204" pitchFamily="34" charset="0"/>
              <a:buNone/>
              <a:defRPr kumimoji="1" sz="900" kern="1200">
                <a:solidFill>
                  <a:schemeClr val="tx1"/>
                </a:solidFill>
                <a:latin typeface="+mn-lt"/>
                <a:ea typeface="+mn-ea"/>
                <a:cs typeface="+mn-cs"/>
              </a:defRPr>
            </a:lvl9pPr>
          </a:lstStyle>
          <a:p>
            <a:endParaRPr lang="en-US" altLang="ja-JP" sz="1200" dirty="0">
              <a:latin typeface="ＭＳ ゴシック" panose="020B0609070205080204" pitchFamily="49" charset="-128"/>
              <a:ea typeface="ＭＳ ゴシック" panose="020B0609070205080204" pitchFamily="49" charset="-128"/>
            </a:endParaRPr>
          </a:p>
        </p:txBody>
      </p:sp>
      <p:sp>
        <p:nvSpPr>
          <p:cNvPr id="12" name="正方形/長方形 11">
            <a:extLst>
              <a:ext uri="{FF2B5EF4-FFF2-40B4-BE49-F238E27FC236}">
                <a16:creationId xmlns:a16="http://schemas.microsoft.com/office/drawing/2014/main" id="{4654FAEC-CA3C-4346-B272-34297BC00B3D}"/>
              </a:ext>
            </a:extLst>
          </p:cNvPr>
          <p:cNvSpPr/>
          <p:nvPr/>
        </p:nvSpPr>
        <p:spPr>
          <a:xfrm>
            <a:off x="0" y="8890337"/>
            <a:ext cx="3876882" cy="1015663"/>
          </a:xfrm>
          <a:prstGeom prst="rect">
            <a:avLst/>
          </a:prstGeom>
        </p:spPr>
        <p:txBody>
          <a:bodyPr wrap="square">
            <a:spAutoFit/>
          </a:bodyPr>
          <a:lstStyle/>
          <a:p>
            <a:pPr algn="just">
              <a:spcAft>
                <a:spcPts val="0"/>
              </a:spcAft>
            </a:pP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庄原市教育委員会　教育部</a:t>
            </a:r>
          </a:p>
          <a:p>
            <a:pPr algn="just">
              <a:spcAft>
                <a:spcPts val="0"/>
              </a:spcAft>
            </a:pP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生涯学習課　文化振興係</a:t>
            </a:r>
          </a:p>
          <a:p>
            <a:pPr algn="just">
              <a:spcAft>
                <a:spcPts val="0"/>
              </a:spcAft>
            </a:pP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a:t>
            </a: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727-8501</a:t>
            </a: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　広島県庄原市中本町一丁目</a:t>
            </a: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10</a:t>
            </a: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番</a:t>
            </a: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1</a:t>
            </a: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号</a:t>
            </a:r>
          </a:p>
          <a:p>
            <a:pPr algn="just">
              <a:spcAft>
                <a:spcPts val="0"/>
              </a:spcAft>
            </a:pP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TEL</a:t>
            </a: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a:t>
            </a: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0824-73-1189    FAX</a:t>
            </a: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a:t>
            </a: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0824-73-1254 </a:t>
            </a:r>
            <a:endPar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a:p>
            <a:pPr algn="just">
              <a:spcAft>
                <a:spcPts val="0"/>
              </a:spcAft>
            </a:pPr>
            <a:r>
              <a:rPr lang="en-US"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E- mail  </a:t>
            </a:r>
            <a:r>
              <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en-US" altLang="ja-JP" sz="1200" u="sng" dirty="0">
                <a:solidFill>
                  <a:srgbClr val="0563C1"/>
                </a:solidFill>
                <a:latin typeface="ＭＳ ゴシック" panose="020B0609070205080204" pitchFamily="49" charset="-128"/>
                <a:ea typeface="ＭＳ ゴシック" panose="020B0609070205080204" pitchFamily="49" charset="-128"/>
                <a:cs typeface="ＭＳ Ｐゴシック" panose="020B0600070205080204" pitchFamily="50" charset="-128"/>
                <a:hlinkClick r:id="rId5">
                  <a:extLst>
                    <a:ext uri="{A12FA001-AC4F-418D-AE19-62706E023703}">
                      <ahyp:hlinkClr xmlns:ahyp="http://schemas.microsoft.com/office/drawing/2018/hyperlinkcolor" val="tx"/>
                    </a:ext>
                  </a:extLst>
                </a:hlinkClick>
              </a:rPr>
              <a:t>syogai-bunka@city.shobara.lg.jp</a:t>
            </a:r>
            <a:endParaRPr lang="ja-JP" altLang="ja-JP" sz="120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pic>
        <p:nvPicPr>
          <p:cNvPr id="16" name="図 15">
            <a:extLst>
              <a:ext uri="{FF2B5EF4-FFF2-40B4-BE49-F238E27FC236}">
                <a16:creationId xmlns:a16="http://schemas.microsoft.com/office/drawing/2014/main" id="{C2438092-5624-4093-8971-C38BB8F2ED04}"/>
              </a:ext>
            </a:extLst>
          </p:cNvPr>
          <p:cNvPicPr>
            <a:picLocks noChangeAspect="1"/>
          </p:cNvPicPr>
          <p:nvPr/>
        </p:nvPicPr>
        <p:blipFill rotWithShape="1">
          <a:blip r:embed="rId6">
            <a:extLst>
              <a:ext uri="{28A0092B-C50C-407E-A947-70E740481C1C}">
                <a14:useLocalDpi xmlns:a14="http://schemas.microsoft.com/office/drawing/2010/main" val="0"/>
              </a:ext>
            </a:extLst>
          </a:blip>
          <a:srcRect l="12500" t="27277" r="14768" b="23017"/>
          <a:stretch/>
        </p:blipFill>
        <p:spPr>
          <a:xfrm>
            <a:off x="109961" y="5738073"/>
            <a:ext cx="3154102" cy="3048235"/>
          </a:xfrm>
          <a:prstGeom prst="rect">
            <a:avLst/>
          </a:prstGeom>
        </p:spPr>
      </p:pic>
      <p:sp>
        <p:nvSpPr>
          <p:cNvPr id="17" name="正方形/長方形 16">
            <a:extLst>
              <a:ext uri="{FF2B5EF4-FFF2-40B4-BE49-F238E27FC236}">
                <a16:creationId xmlns:a16="http://schemas.microsoft.com/office/drawing/2014/main" id="{F088E9B8-14D6-4F1E-BB2D-4BF869D1201F}"/>
              </a:ext>
            </a:extLst>
          </p:cNvPr>
          <p:cNvSpPr/>
          <p:nvPr/>
        </p:nvSpPr>
        <p:spPr>
          <a:xfrm>
            <a:off x="4260448" y="4565922"/>
            <a:ext cx="1821082" cy="253916"/>
          </a:xfrm>
          <a:prstGeom prst="rect">
            <a:avLst/>
          </a:prstGeom>
        </p:spPr>
        <p:txBody>
          <a:bodyPr wrap="square">
            <a:spAutoFit/>
          </a:bodyPr>
          <a:lstStyle/>
          <a:p>
            <a:pPr algn="just">
              <a:spcAft>
                <a:spcPts val="0"/>
              </a:spcAft>
            </a:pPr>
            <a:r>
              <a:rPr lang="ja-JP" altLang="en-US"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墓壙上　一括出土　須恵器</a:t>
            </a:r>
            <a:endParaRPr lang="ja-JP" altLang="ja-JP" sz="105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18" name="正方形/長方形 17">
            <a:extLst>
              <a:ext uri="{FF2B5EF4-FFF2-40B4-BE49-F238E27FC236}">
                <a16:creationId xmlns:a16="http://schemas.microsoft.com/office/drawing/2014/main" id="{2B536E31-B649-4316-B311-C6704847B33E}"/>
              </a:ext>
            </a:extLst>
          </p:cNvPr>
          <p:cNvSpPr/>
          <p:nvPr/>
        </p:nvSpPr>
        <p:spPr>
          <a:xfrm>
            <a:off x="3766594" y="6930376"/>
            <a:ext cx="2808790" cy="253916"/>
          </a:xfrm>
          <a:prstGeom prst="rect">
            <a:avLst/>
          </a:prstGeom>
        </p:spPr>
        <p:txBody>
          <a:bodyPr wrap="square">
            <a:spAutoFit/>
          </a:bodyPr>
          <a:lstStyle/>
          <a:p>
            <a:pPr algn="just">
              <a:spcAft>
                <a:spcPts val="0"/>
              </a:spcAft>
            </a:pPr>
            <a:r>
              <a:rPr lang="ja-JP" altLang="en-US"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第</a:t>
            </a:r>
            <a:r>
              <a:rPr lang="en-US" altLang="ja-JP"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2</a:t>
            </a:r>
            <a:r>
              <a:rPr lang="ja-JP" altLang="en-US"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次発掘調査　後円部遺構検出状況</a:t>
            </a:r>
            <a:r>
              <a:rPr lang="en-US" altLang="ja-JP"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a:t>
            </a:r>
            <a:r>
              <a:rPr lang="ja-JP" altLang="en-US"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空撮</a:t>
            </a:r>
            <a:r>
              <a:rPr lang="en-US" altLang="ja-JP" sz="1050" dirty="0">
                <a:latin typeface="ＭＳ ゴシック" panose="020B0609070205080204" pitchFamily="49" charset="-128"/>
                <a:ea typeface="ＭＳ ゴシック" panose="020B0609070205080204" pitchFamily="49" charset="-128"/>
                <a:cs typeface="ＭＳ Ｐゴシック" panose="020B0600070205080204" pitchFamily="50" charset="-128"/>
              </a:rPr>
              <a:t>)</a:t>
            </a:r>
            <a:endParaRPr lang="ja-JP" altLang="ja-JP" sz="1050" dirty="0">
              <a:latin typeface="ＭＳ ゴシック" panose="020B0609070205080204" pitchFamily="49" charset="-128"/>
              <a:ea typeface="ＭＳ ゴシック" panose="020B0609070205080204" pitchFamily="49" charset="-128"/>
              <a:cs typeface="ＭＳ Ｐゴシック" panose="020B0600070205080204" pitchFamily="50" charset="-128"/>
            </a:endParaRPr>
          </a:p>
        </p:txBody>
      </p:sp>
      <p:sp>
        <p:nvSpPr>
          <p:cNvPr id="7" name="正方形/長方形 6">
            <a:extLst>
              <a:ext uri="{FF2B5EF4-FFF2-40B4-BE49-F238E27FC236}">
                <a16:creationId xmlns:a16="http://schemas.microsoft.com/office/drawing/2014/main" id="{E55B423F-69F8-4930-BA74-7323F13A6C49}"/>
              </a:ext>
            </a:extLst>
          </p:cNvPr>
          <p:cNvSpPr/>
          <p:nvPr/>
        </p:nvSpPr>
        <p:spPr>
          <a:xfrm>
            <a:off x="1386168" y="6150474"/>
            <a:ext cx="355600" cy="952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 name="直線コネクタ 12">
            <a:extLst>
              <a:ext uri="{FF2B5EF4-FFF2-40B4-BE49-F238E27FC236}">
                <a16:creationId xmlns:a16="http://schemas.microsoft.com/office/drawing/2014/main" id="{9ACB11C0-4BB9-4AD4-A6B8-FF969BF2F19E}"/>
              </a:ext>
            </a:extLst>
          </p:cNvPr>
          <p:cNvCxnSpPr/>
          <p:nvPr/>
        </p:nvCxnSpPr>
        <p:spPr>
          <a:xfrm>
            <a:off x="1410298" y="6219638"/>
            <a:ext cx="30734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84BFD945-7124-44E9-BE3E-2A7BB9511331}"/>
              </a:ext>
            </a:extLst>
          </p:cNvPr>
          <p:cNvCxnSpPr>
            <a:cxnSpLocks/>
          </p:cNvCxnSpPr>
          <p:nvPr/>
        </p:nvCxnSpPr>
        <p:spPr>
          <a:xfrm>
            <a:off x="1097280" y="6717030"/>
            <a:ext cx="43688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テーマ">
  <a:themeElements>
    <a:clrScheme name="ペーパー">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760</TotalTime>
  <Words>372</Words>
  <Application>Microsoft Office PowerPoint</Application>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ＭＳ ゴシック</vt:lpstr>
      <vt:lpstr>游ゴシック</vt:lpstr>
      <vt:lpstr>游ゴシック Light</vt:lpstr>
      <vt:lpstr>Arial</vt:lpstr>
      <vt:lpstr>Office テーマ</vt:lpstr>
      <vt:lpstr>甲山古墳第３次発掘調査 現地説明会</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庄原市埋蔵文化財センター 収蔵品展</dc:title>
  <dc:creator>藤本 隼也</dc:creator>
  <cp:lastModifiedBy>森田　彩美</cp:lastModifiedBy>
  <cp:revision>70</cp:revision>
  <cp:lastPrinted>2025-11-06T07:52:27Z</cp:lastPrinted>
  <dcterms:created xsi:type="dcterms:W3CDTF">2024-03-05T02:06:38Z</dcterms:created>
  <dcterms:modified xsi:type="dcterms:W3CDTF">2025-11-10T05:11:33Z</dcterms:modified>
</cp:coreProperties>
</file>