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916" y="72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472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6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46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22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353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52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499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4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19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3F62A-3178-4885-9BC4-8B1ABA3C8B16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98632-C057-45A5-B742-BA5DCBD16D0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13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楕円 19">
            <a:extLst>
              <a:ext uri="{FF2B5EF4-FFF2-40B4-BE49-F238E27FC236}">
                <a16:creationId xmlns:a16="http://schemas.microsoft.com/office/drawing/2014/main" id="{919198CD-8DF7-4F97-B664-38E001BCB4AC}"/>
              </a:ext>
            </a:extLst>
          </p:cNvPr>
          <p:cNvSpPr/>
          <p:nvPr/>
        </p:nvSpPr>
        <p:spPr>
          <a:xfrm>
            <a:off x="503167" y="2802505"/>
            <a:ext cx="8835192" cy="348378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278296F-40D7-422A-9D6E-BFAF8CE4A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80" y="104647"/>
            <a:ext cx="1628416" cy="2013498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E5DCD607-9973-4322-B77E-6EA910E86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464" y="5804582"/>
            <a:ext cx="8078628" cy="466549"/>
          </a:xfrm>
        </p:spPr>
        <p:txBody>
          <a:bodyPr>
            <a:normAutofit/>
          </a:bodyPr>
          <a:lstStyle/>
          <a:p>
            <a:r>
              <a:rPr lang="ja-JP" altLang="en-US" sz="2068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庄原市内の定例教室　一覧（令和</a:t>
            </a:r>
            <a:r>
              <a:rPr lang="en-US" altLang="ja-JP" sz="2068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</a:t>
            </a:r>
            <a:r>
              <a:rPr lang="ja-JP" altLang="en-US" sz="2068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年５月１日時点</a:t>
            </a:r>
            <a:r>
              <a:rPr lang="en-US" altLang="ja-JP" sz="2068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2068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F9900A1-48B5-4DE4-8FBB-8D3F6C4138AA}"/>
              </a:ext>
            </a:extLst>
          </p:cNvPr>
          <p:cNvSpPr txBox="1">
            <a:spLocks/>
          </p:cNvSpPr>
          <p:nvPr/>
        </p:nvSpPr>
        <p:spPr>
          <a:xfrm>
            <a:off x="1493425" y="381974"/>
            <a:ext cx="6854678" cy="1378567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36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地域の集まり場に、</a:t>
            </a:r>
            <a:endParaRPr lang="en-US" altLang="ja-JP" sz="336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36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指導士を呼ぶことができるんです！</a:t>
            </a:r>
            <a:endParaRPr lang="ja-JP" altLang="en-US" sz="4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9B07E143-8415-4B23-8F3A-4CD0B1765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988183"/>
              </p:ext>
            </p:extLst>
          </p:nvPr>
        </p:nvGraphicFramePr>
        <p:xfrm>
          <a:off x="467660" y="6193322"/>
          <a:ext cx="8567019" cy="63330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7081">
                  <a:extLst>
                    <a:ext uri="{9D8B030D-6E8A-4147-A177-3AD203B41FA5}">
                      <a16:colId xmlns:a16="http://schemas.microsoft.com/office/drawing/2014/main" val="2021713069"/>
                    </a:ext>
                  </a:extLst>
                </a:gridCol>
                <a:gridCol w="980757">
                  <a:extLst>
                    <a:ext uri="{9D8B030D-6E8A-4147-A177-3AD203B41FA5}">
                      <a16:colId xmlns:a16="http://schemas.microsoft.com/office/drawing/2014/main" val="2126800600"/>
                    </a:ext>
                  </a:extLst>
                </a:gridCol>
                <a:gridCol w="1166137">
                  <a:extLst>
                    <a:ext uri="{9D8B030D-6E8A-4147-A177-3AD203B41FA5}">
                      <a16:colId xmlns:a16="http://schemas.microsoft.com/office/drawing/2014/main" val="39884130"/>
                    </a:ext>
                  </a:extLst>
                </a:gridCol>
                <a:gridCol w="980327">
                  <a:extLst>
                    <a:ext uri="{9D8B030D-6E8A-4147-A177-3AD203B41FA5}">
                      <a16:colId xmlns:a16="http://schemas.microsoft.com/office/drawing/2014/main" val="1195800694"/>
                    </a:ext>
                  </a:extLst>
                </a:gridCol>
                <a:gridCol w="1771759">
                  <a:extLst>
                    <a:ext uri="{9D8B030D-6E8A-4147-A177-3AD203B41FA5}">
                      <a16:colId xmlns:a16="http://schemas.microsoft.com/office/drawing/2014/main" val="2725095134"/>
                    </a:ext>
                  </a:extLst>
                </a:gridCol>
                <a:gridCol w="653037">
                  <a:extLst>
                    <a:ext uri="{9D8B030D-6E8A-4147-A177-3AD203B41FA5}">
                      <a16:colId xmlns:a16="http://schemas.microsoft.com/office/drawing/2014/main" val="3173753404"/>
                    </a:ext>
                  </a:extLst>
                </a:gridCol>
                <a:gridCol w="1390036">
                  <a:extLst>
                    <a:ext uri="{9D8B030D-6E8A-4147-A177-3AD203B41FA5}">
                      <a16:colId xmlns:a16="http://schemas.microsoft.com/office/drawing/2014/main" val="2356129043"/>
                    </a:ext>
                  </a:extLst>
                </a:gridCol>
                <a:gridCol w="1197885">
                  <a:extLst>
                    <a:ext uri="{9D8B030D-6E8A-4147-A177-3AD203B41FA5}">
                      <a16:colId xmlns:a16="http://schemas.microsoft.com/office/drawing/2014/main" val="3986747289"/>
                    </a:ext>
                  </a:extLst>
                </a:gridCol>
              </a:tblGrid>
              <a:tr h="544922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地域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曜日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時間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場所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事前</a:t>
                      </a:r>
                      <a:endParaRPr kumimoji="1" lang="en-US" altLang="ja-JP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予約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問い合わせ先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3657654"/>
                  </a:ext>
                </a:extLst>
              </a:tr>
              <a:tr h="468000">
                <a:tc rowSpan="7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</a:t>
                      </a:r>
                      <a:endParaRPr kumimoji="1" lang="en-US" altLang="ja-JP" sz="1400" b="1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400" b="1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原</a:t>
                      </a:r>
                      <a:endParaRPr kumimoji="1" lang="ja-JP" altLang="en-US" sz="1400" b="1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庄原</a:t>
                      </a: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第３火曜日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庄原自治振興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必要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庄原自治振興センター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0824-72-3777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6736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庄原</a:t>
                      </a:r>
                      <a:endParaRPr lang="en-US" altLang="ja-JP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(</a:t>
                      </a:r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紅屋</a:t>
                      </a:r>
                      <a:r>
                        <a:rPr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)</a:t>
                      </a: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第１金曜日</a:t>
                      </a: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alt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alt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紅屋会館</a:t>
                      </a: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庄原市役所</a:t>
                      </a:r>
                      <a:endParaRPr lang="en-US" altLang="ja-JP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高齢者福祉課</a:t>
                      </a: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0824-73-1165</a:t>
                      </a:r>
                      <a:endParaRPr lang="ja-JP" altLang="en-US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291300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峰田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第１木曜日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峰田自治振興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峰田自治振興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kern="100" dirty="0">
                          <a:solidFill>
                            <a:schemeClr val="tx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0824-78-2849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239403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敷信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第４木曜日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敷信自治振興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敷信自治振興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0824-72-0571</a:t>
                      </a: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7785197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東・山内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木曜日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0824-72-2854</a:t>
                      </a:r>
                      <a:endParaRPr kumimoji="1" lang="ja-JP" altLang="en-US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795975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水曜日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0824-72-0935</a:t>
                      </a:r>
                      <a:endParaRPr kumimoji="1" lang="ja-JP" altLang="en-US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327467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北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4</a:t>
                      </a:r>
                      <a:r>
                        <a:rPr lang="ja-JP" alt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火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</a:t>
                      </a:r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</a:t>
                      </a:r>
                      <a:r>
                        <a:rPr lang="en-US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北自治振興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北自治振興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0824-72-0564</a:t>
                      </a:r>
                      <a:endParaRPr kumimoji="1" lang="ja-JP" altLang="en-US" sz="14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612263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西城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第３水曜日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14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しあわせ館２階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こだま・やまびこ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しあわせ館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0824-82-2202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64393"/>
                  </a:ext>
                </a:extLst>
              </a:tr>
              <a:tr h="468000">
                <a:tc rowSpan="2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東城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第１月曜日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13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15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東城自治振興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東城支所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市民生活室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08477-2-5131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0177445"/>
                  </a:ext>
                </a:extLst>
              </a:tr>
              <a:tr h="468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第３水曜日</a:t>
                      </a:r>
                      <a:endParaRPr lang="ja-JP" alt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621107"/>
                  </a:ext>
                </a:extLst>
              </a:tr>
              <a:tr h="468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高野</a:t>
                      </a:r>
                      <a:endParaRPr kumimoji="1" lang="ja-JP" altLang="en-US" sz="14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湯川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第３木曜日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9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30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～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11</a:t>
                      </a:r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：</a:t>
                      </a:r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湯川コミュニティセンター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不要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高野支所</a:t>
                      </a:r>
                      <a:endParaRPr lang="ja-JP" sz="1400" kern="100" dirty="0"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  <a:p>
                      <a:pPr algn="ctr"/>
                      <a:r>
                        <a:rPr lang="ja-JP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地域振興室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kern="0" dirty="0"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0824-86-2115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36022"/>
                  </a:ext>
                </a:extLst>
              </a:tr>
              <a:tr h="46800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20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新市</a:t>
                      </a:r>
                      <a:endParaRPr kumimoji="1" lang="ja-JP" altLang="en-US" dirty="0"/>
                    </a:p>
                  </a:txBody>
                  <a:tcPr marL="118169" marR="118169" marT="59084" marB="5908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ja-JP" sz="1400" kern="1200" dirty="0">
                        <a:solidFill>
                          <a:schemeClr val="dk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  <a:p>
                      <a:pPr algn="ctr"/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第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4</a:t>
                      </a:r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木曜日　</a:t>
                      </a:r>
                    </a:p>
                    <a:p>
                      <a:pPr algn="ctr"/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9</a:t>
                      </a:r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：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30</a:t>
                      </a:r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～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11</a:t>
                      </a:r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：</a:t>
                      </a:r>
                      <a:r>
                        <a:rPr kumimoji="1" lang="en-US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00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上高自治振興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  <a:cs typeface="+mn-cs"/>
                      </a:endParaRPr>
                    </a:p>
                    <a:p>
                      <a:pPr algn="ctr"/>
                      <a:r>
                        <a:rPr kumimoji="1" lang="ja-JP" altLang="ja-JP" sz="1400" kern="1200" dirty="0">
                          <a:solidFill>
                            <a:schemeClr val="dk1"/>
                          </a:solidFill>
                          <a:effectLst/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  <a:cs typeface="+mn-cs"/>
                        </a:rPr>
                        <a:t>センター</a:t>
                      </a:r>
                      <a:endParaRPr lang="ja-JP" sz="14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88626" marR="886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ja-JP" sz="1200" kern="100" dirty="0">
                        <a:solidFill>
                          <a:schemeClr val="tx1"/>
                        </a:solidFill>
                        <a:effectLst/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307763"/>
                  </a:ext>
                </a:extLst>
              </a:tr>
            </a:tbl>
          </a:graphicData>
        </a:graphic>
      </p:graphicFrame>
      <p:sp>
        <p:nvSpPr>
          <p:cNvPr id="11" name="字幕 2">
            <a:extLst>
              <a:ext uri="{FF2B5EF4-FFF2-40B4-BE49-F238E27FC236}">
                <a16:creationId xmlns:a16="http://schemas.microsoft.com/office/drawing/2014/main" id="{6A8731A4-D628-43A8-A7F2-5E3B080082A1}"/>
              </a:ext>
            </a:extLst>
          </p:cNvPr>
          <p:cNvSpPr txBox="1">
            <a:spLocks/>
          </p:cNvSpPr>
          <p:nvPr/>
        </p:nvSpPr>
        <p:spPr>
          <a:xfrm>
            <a:off x="822464" y="5527316"/>
            <a:ext cx="7956272" cy="388740"/>
          </a:xfrm>
          <a:prstGeom prst="rect">
            <a:avLst/>
          </a:prstGeom>
        </p:spPr>
        <p:txBody>
          <a:bodyPr vert="horz" lIns="118169" tIns="59084" rIns="118169" bIns="59084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551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551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裏面で体操の一部を紹介しています。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AA42148F-685C-4A22-8625-42384E3AF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786" y="3373209"/>
            <a:ext cx="2747124" cy="1980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B67A10EA-9B2C-460E-94CB-54C56F3BBE98}"/>
              </a:ext>
            </a:extLst>
          </p:cNvPr>
          <p:cNvSpPr txBox="1">
            <a:spLocks/>
          </p:cNvSpPr>
          <p:nvPr/>
        </p:nvSpPr>
        <p:spPr>
          <a:xfrm>
            <a:off x="1493425" y="1637038"/>
            <a:ext cx="7541254" cy="1104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775"/>
              </a:spcBef>
            </a:pPr>
            <a:r>
              <a:rPr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元気な方々はもちろんですが、</a:t>
            </a:r>
            <a:r>
              <a:rPr lang="ja-JP" altLang="ja-JP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何歳になっても、介護が必要な状態になってもできるのが</a:t>
            </a:r>
            <a:endParaRPr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spcBef>
                <a:spcPts val="775"/>
              </a:spcBef>
            </a:pPr>
            <a:r>
              <a:rPr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この体操</a:t>
            </a:r>
            <a:r>
              <a:rPr lang="ja-JP" altLang="ja-JP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</a:t>
            </a:r>
            <a:r>
              <a:rPr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魅力</a:t>
            </a:r>
            <a:r>
              <a:rPr lang="ja-JP" altLang="ja-JP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の一つです。</a:t>
            </a:r>
            <a:endParaRPr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spcBef>
                <a:spcPts val="775"/>
              </a:spcBef>
            </a:pPr>
            <a:r>
              <a:rPr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この体操をもっと皆さんに知っていただけるよう！　　取り組んでいただけるよう！！</a:t>
            </a:r>
            <a:endParaRPr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>
              <a:spcBef>
                <a:spcPts val="775"/>
              </a:spcBef>
            </a:pPr>
            <a:r>
              <a:rPr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庄原市の指導士が、皆さんの身近な場所へ出向き、一緒に体操を行います！</a:t>
            </a:r>
            <a:endParaRPr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l"/>
            <a:endParaRPr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3C19C9F-3BBC-43DE-88C4-9FF5634CF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231" y="3381195"/>
            <a:ext cx="2651183" cy="1988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424C8C0-92F3-417A-A7A5-FDF099D83677}"/>
              </a:ext>
            </a:extLst>
          </p:cNvPr>
          <p:cNvSpPr txBox="1"/>
          <p:nvPr/>
        </p:nvSpPr>
        <p:spPr>
          <a:xfrm rot="20859730">
            <a:off x="490037" y="3122555"/>
            <a:ext cx="2508540" cy="630243"/>
          </a:xfrm>
          <a:prstGeom prst="wedgeRoundRectCallout">
            <a:avLst>
              <a:gd name="adj1" fmla="val 23540"/>
              <a:gd name="adj2" fmla="val 71852"/>
              <a:gd name="adj3" fmla="val 16667"/>
            </a:avLst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55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地域のサロンやデイホーム集会や会合でも！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F8C5A91-17B2-4A54-814A-6B08FC5B8999}"/>
              </a:ext>
            </a:extLst>
          </p:cNvPr>
          <p:cNvSpPr txBox="1"/>
          <p:nvPr/>
        </p:nvSpPr>
        <p:spPr>
          <a:xfrm rot="544981">
            <a:off x="7209245" y="3035827"/>
            <a:ext cx="1902464" cy="630243"/>
          </a:xfrm>
          <a:prstGeom prst="wedgeRoundRectCallout">
            <a:avLst>
              <a:gd name="adj1" fmla="val -22020"/>
              <a:gd name="adj2" fmla="val 95669"/>
              <a:gd name="adj3" fmla="val 16667"/>
            </a:avLst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155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いつでも・どこでも</a:t>
            </a:r>
            <a:endParaRPr kumimoji="1" lang="en-US" altLang="ja-JP" sz="155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155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シル・リハ体操！</a:t>
            </a:r>
          </a:p>
        </p:txBody>
      </p:sp>
    </p:spTree>
    <p:extLst>
      <p:ext uri="{BB962C8B-B14F-4D97-AF65-F5344CB8AC3E}">
        <p14:creationId xmlns:p14="http://schemas.microsoft.com/office/powerpoint/2010/main" val="269119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1471E884-1C6F-43B3-ABFD-DB95756DFE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793" y="11600317"/>
            <a:ext cx="1051208" cy="10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B04342A9-DA31-45D0-9D0C-B46F8441679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7887" r="2303"/>
          <a:stretch/>
        </p:blipFill>
        <p:spPr bwMode="auto">
          <a:xfrm>
            <a:off x="2047543" y="11629761"/>
            <a:ext cx="2008218" cy="1080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楕円 42">
            <a:extLst>
              <a:ext uri="{FF2B5EF4-FFF2-40B4-BE49-F238E27FC236}">
                <a16:creationId xmlns:a16="http://schemas.microsoft.com/office/drawing/2014/main" id="{91CE85C8-CAD2-4C7F-B914-B15BEA59E3EA}"/>
              </a:ext>
            </a:extLst>
          </p:cNvPr>
          <p:cNvSpPr/>
          <p:nvPr/>
        </p:nvSpPr>
        <p:spPr>
          <a:xfrm>
            <a:off x="4761068" y="2260775"/>
            <a:ext cx="4300346" cy="39144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3748FA8E-9522-4461-94E7-893E8BCC5B37}"/>
              </a:ext>
            </a:extLst>
          </p:cNvPr>
          <p:cNvSpPr/>
          <p:nvPr/>
        </p:nvSpPr>
        <p:spPr>
          <a:xfrm>
            <a:off x="473082" y="2238962"/>
            <a:ext cx="4300346" cy="391449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108"/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4A10B160-6B39-4FD4-BAF2-8D5574D154C7}"/>
              </a:ext>
            </a:extLst>
          </p:cNvPr>
          <p:cNvSpPr/>
          <p:nvPr/>
        </p:nvSpPr>
        <p:spPr>
          <a:xfrm>
            <a:off x="778581" y="5924677"/>
            <a:ext cx="7588551" cy="2271874"/>
          </a:xfrm>
          <a:prstGeom prst="wedgeRoundRectCallout">
            <a:avLst>
              <a:gd name="adj1" fmla="val 40522"/>
              <a:gd name="adj2" fmla="val 71980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18169" tIns="59084" rIns="118169" bIns="590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068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地域へ指導士を呼ぶ場合、開催希望日の２週間前までに申込書を提出してください。</a:t>
            </a:r>
            <a:endParaRPr lang="ja-JP" altLang="en-US" sz="206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ＭＳ Ｐゴシック" panose="020B0600070205080204" pitchFamily="50" charset="-128"/>
            </a:endParaRPr>
          </a:p>
          <a:p>
            <a:r>
              <a:rPr lang="ja-JP" altLang="en-US" sz="2068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申込書は、市役所</a:t>
            </a:r>
            <a:r>
              <a:rPr lang="en-US" altLang="ja-JP" sz="2068" baseline="30000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2068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のほか、庄原市社会福祉協議会、各自治振興センターにあります。</a:t>
            </a:r>
            <a:endParaRPr lang="ja-JP" altLang="en-US" sz="206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ＭＳ Ｐゴシック" panose="020B0600070205080204" pitchFamily="50" charset="-128"/>
            </a:endParaRPr>
          </a:p>
          <a:p>
            <a:r>
              <a:rPr lang="ja-JP" altLang="en-US" sz="2068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また、市のホームページにも掲載しています。</a:t>
            </a:r>
            <a:endParaRPr lang="en-US" altLang="ja-JP" sz="2068" dirty="0">
              <a:solidFill>
                <a:srgbClr val="000000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altLang="ja-JP" sz="155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※</a:t>
            </a:r>
            <a:r>
              <a:rPr lang="ja-JP" altLang="en-US" sz="1551" dirty="0">
                <a:solidFill>
                  <a:srgbClr val="00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Times New Roman" panose="02020603050405020304" pitchFamily="18" charset="0"/>
              </a:rPr>
              <a:t>本庁高齢者福祉課、各支所地域振興室</a:t>
            </a:r>
            <a:endParaRPr lang="ja-JP" altLang="en-US" sz="206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ＭＳ Ｐゴシック" panose="020B0600070205080204" pitchFamily="50" charset="-128"/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964C47B6-5C5A-43FC-BFD4-0AA0832D2ED6}"/>
              </a:ext>
            </a:extLst>
          </p:cNvPr>
          <p:cNvSpPr/>
          <p:nvPr/>
        </p:nvSpPr>
        <p:spPr>
          <a:xfrm>
            <a:off x="826163" y="8427857"/>
            <a:ext cx="6292684" cy="3116456"/>
          </a:xfrm>
          <a:prstGeom prst="wedgeRoundRectCallout">
            <a:avLst>
              <a:gd name="adj1" fmla="val 56944"/>
              <a:gd name="adj2" fmla="val 14166"/>
              <a:gd name="adj3" fmla="val 1666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118169" tIns="59084" rIns="118169" bIns="5908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sz="3108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3F9900A1-48B5-4DE4-8FBB-8D3F6C4138AA}"/>
              </a:ext>
            </a:extLst>
          </p:cNvPr>
          <p:cNvSpPr txBox="1">
            <a:spLocks/>
          </p:cNvSpPr>
          <p:nvPr/>
        </p:nvSpPr>
        <p:spPr>
          <a:xfrm>
            <a:off x="469101" y="1233273"/>
            <a:ext cx="8579366" cy="1173448"/>
          </a:xfrm>
          <a:prstGeom prst="rect">
            <a:avLst/>
          </a:prstGeom>
          <a:noFill/>
        </p:spPr>
        <p:txBody>
          <a:bodyPr spcFirstLastPara="1" vert="horz" lIns="0" tIns="0" rIns="0" bIns="0" numCol="1" rtlCol="0" anchor="ctr" anchorCtr="0">
            <a:prstTxWarp prst="textArchUp">
              <a:avLst>
                <a:gd name="adj" fmla="val 10105156"/>
              </a:avLst>
            </a:prstTxWarp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1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シルバーリハビリ体操の</a:t>
            </a:r>
            <a:endParaRPr lang="en-US" altLang="ja-JP" sz="3618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18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一部をご紹介</a:t>
            </a:r>
            <a:endParaRPr lang="ja-JP" altLang="en-US" sz="4652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48848FC-662F-4FAC-A901-97E1314F2367}"/>
              </a:ext>
            </a:extLst>
          </p:cNvPr>
          <p:cNvSpPr/>
          <p:nvPr/>
        </p:nvSpPr>
        <p:spPr>
          <a:xfrm>
            <a:off x="4539055" y="11720850"/>
            <a:ext cx="787791" cy="898574"/>
          </a:xfrm>
          <a:prstGeom prst="rect">
            <a:avLst/>
          </a:prstGeom>
          <a:noFill/>
        </p:spPr>
        <p:txBody>
          <a:bodyPr wrap="square" lIns="118169" tIns="59084" rIns="118169" bIns="59084">
            <a:noAutofit/>
          </a:bodyPr>
          <a:lstStyle/>
          <a:p>
            <a:pPr algn="ctr"/>
            <a:r>
              <a:rPr lang="en-US" altLang="ja-JP" sz="4652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×</a:t>
            </a:r>
            <a:endParaRPr lang="ja-JP" altLang="en-US" sz="1551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8CDAAC03-82A1-43CF-BE59-3ED689149CCF}"/>
              </a:ext>
            </a:extLst>
          </p:cNvPr>
          <p:cNvSpPr txBox="1">
            <a:spLocks/>
          </p:cNvSpPr>
          <p:nvPr/>
        </p:nvSpPr>
        <p:spPr>
          <a:xfrm>
            <a:off x="1211938" y="9350316"/>
            <a:ext cx="5386892" cy="920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ja-JP" altLang="en-US" sz="2068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地域のサロンやデイホーム、その他集まりの機会に、ぜひ体操を取り入れてもらえたら嬉しいです。</a:t>
            </a:r>
            <a:endParaRPr lang="en-US" altLang="ja-JP" sz="2068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>
              <a:spcBef>
                <a:spcPts val="0"/>
              </a:spcBef>
            </a:pPr>
            <a:r>
              <a:rPr lang="ja-JP" altLang="en-US" sz="2068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皆で健康を目指しましょう！</a:t>
            </a:r>
          </a:p>
        </p:txBody>
      </p:sp>
      <p:sp>
        <p:nvSpPr>
          <p:cNvPr id="17" name="字幕 2">
            <a:extLst>
              <a:ext uri="{FF2B5EF4-FFF2-40B4-BE49-F238E27FC236}">
                <a16:creationId xmlns:a16="http://schemas.microsoft.com/office/drawing/2014/main" id="{33590ADA-7897-45DE-BC1C-55808A89093F}"/>
              </a:ext>
            </a:extLst>
          </p:cNvPr>
          <p:cNvSpPr txBox="1">
            <a:spLocks/>
          </p:cNvSpPr>
          <p:nvPr/>
        </p:nvSpPr>
        <p:spPr>
          <a:xfrm>
            <a:off x="1211940" y="8762370"/>
            <a:ext cx="5386890" cy="1173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kumimoji="1"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kumimoji="1"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68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庄原市とシルバーリハビリ体操指導士会は、協力して体操の普及に取り組んでいます。</a:t>
            </a:r>
          </a:p>
        </p:txBody>
      </p:sp>
      <p:sp>
        <p:nvSpPr>
          <p:cNvPr id="22" name="リボン: 上に曲がる 21">
            <a:extLst>
              <a:ext uri="{FF2B5EF4-FFF2-40B4-BE49-F238E27FC236}">
                <a16:creationId xmlns:a16="http://schemas.microsoft.com/office/drawing/2014/main" id="{DF28F95C-3EBB-4397-93EE-3113212727ED}"/>
              </a:ext>
            </a:extLst>
          </p:cNvPr>
          <p:cNvSpPr/>
          <p:nvPr/>
        </p:nvSpPr>
        <p:spPr>
          <a:xfrm>
            <a:off x="698673" y="1516485"/>
            <a:ext cx="3978355" cy="978751"/>
          </a:xfrm>
          <a:prstGeom prst="ribbon2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3175">
                  <a:noFill/>
                </a:ln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肩こり予防の体操</a:t>
            </a:r>
          </a:p>
        </p:txBody>
      </p:sp>
      <p:sp>
        <p:nvSpPr>
          <p:cNvPr id="23" name="リボン: 上に曲がる 22">
            <a:extLst>
              <a:ext uri="{FF2B5EF4-FFF2-40B4-BE49-F238E27FC236}">
                <a16:creationId xmlns:a16="http://schemas.microsoft.com/office/drawing/2014/main" id="{134A6955-956C-43AB-83FF-E6DD35CDAE2B}"/>
              </a:ext>
            </a:extLst>
          </p:cNvPr>
          <p:cNvSpPr/>
          <p:nvPr/>
        </p:nvSpPr>
        <p:spPr>
          <a:xfrm>
            <a:off x="4835753" y="1526527"/>
            <a:ext cx="3978355" cy="979047"/>
          </a:xfrm>
          <a:prstGeom prst="ribbon2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3175">
                  <a:noFill/>
                </a:ln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腰痛予防の体操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7DA6D69-F08A-45C7-BEC2-7ED49F689D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75" b="97396" l="23047" r="62012">
                        <a14:foregroundMark x1="27930" y1="14193" x2="28516" y2="23698"/>
                        <a14:foregroundMark x1="28516" y1="23698" x2="28809" y2="23568"/>
                        <a14:foregroundMark x1="26071" y1="21159" x2="25391" y2="18099"/>
                        <a14:foregroundMark x1="23535" y1="15365" x2="23571" y2="15888"/>
                        <a14:foregroundMark x1="23438" y1="13932" x2="23518" y2="15104"/>
                        <a14:foregroundMark x1="23954" y1="15376" x2="23242" y2="14453"/>
                        <a14:foregroundMark x1="30273" y1="23568" x2="25796" y2="17765"/>
                        <a14:foregroundMark x1="28320" y1="23698" x2="24898" y2="18359"/>
                        <a14:foregroundMark x1="23328" y1="15104" x2="23145" y2="14453"/>
                        <a14:foregroundMark x1="23551" y1="15898" x2="23401" y2="15365"/>
                        <a14:foregroundMark x1="38288" y1="17578" x2="42933" y2="13483"/>
                        <a14:foregroundMark x1="37402" y1="18359" x2="38288" y2="17578"/>
                        <a14:foregroundMark x1="44739" y1="17318" x2="42036" y2="13009"/>
                        <a14:foregroundMark x1="44984" y1="17708" x2="44739" y2="17318"/>
                        <a14:foregroundMark x1="45801" y1="19010" x2="44984" y2="17708"/>
                        <a14:foregroundMark x1="40362" y1="12122" x2="37695" y2="12891"/>
                        <a14:foregroundMark x1="37598" y1="12370" x2="41515" y2="12733"/>
                        <a14:foregroundMark x1="39678" y1="11092" x2="38867" y2="10938"/>
                        <a14:foregroundMark x1="39063" y1="10938" x2="39751" y2="10975"/>
                        <a14:foregroundMark x1="38574" y1="10677" x2="39821" y2="10864"/>
                        <a14:foregroundMark x1="39258" y1="10026" x2="40407" y2="9933"/>
                        <a14:foregroundMark x1="46291" y1="16536" x2="46361" y2="17057"/>
                        <a14:foregroundMark x1="46205" y1="15895" x2="46291" y2="16536"/>
                        <a14:foregroundMark x1="44732" y1="14714" x2="44549" y2="14339"/>
                        <a14:foregroundMark x1="45239" y1="15755" x2="44732" y2="14714"/>
                        <a14:foregroundMark x1="45430" y1="16146" x2="45239" y2="15755"/>
                        <a14:foregroundMark x1="45620" y1="16536" x2="45430" y2="16146"/>
                        <a14:foregroundMark x1="45874" y1="17057" x2="45620" y2="16536"/>
                        <a14:foregroundMark x1="46191" y1="17708" x2="45874" y2="17057"/>
                        <a14:foregroundMark x1="39987" y1="11923" x2="37305" y2="14193"/>
                        <a14:foregroundMark x1="46582" y1="20443" x2="52832" y2="22917"/>
                        <a14:foregroundMark x1="52832" y1="22917" x2="46973" y2="20313"/>
                        <a14:foregroundMark x1="47476" y1="20253" x2="52832" y2="22396"/>
                        <a14:foregroundMark x1="46973" y1="20052" x2="47453" y2="20244"/>
                        <a14:foregroundMark x1="49902" y1="86458" x2="54004" y2="94271"/>
                        <a14:foregroundMark x1="54004" y1="94271" x2="50293" y2="86328"/>
                        <a14:foregroundMark x1="50293" y1="86328" x2="50293" y2="86198"/>
                        <a14:foregroundMark x1="53809" y1="90625" x2="58496" y2="97656"/>
                        <a14:foregroundMark x1="58496" y1="97656" x2="55371" y2="87760"/>
                        <a14:foregroundMark x1="43130" y1="96852" x2="44043" y2="96875"/>
                        <a14:foregroundMark x1="38867" y1="96745" x2="40300" y2="96781"/>
                        <a14:foregroundMark x1="23438" y1="86849" x2="23242" y2="81250"/>
                        <a14:foregroundMark x1="50098" y1="20443" x2="52832" y2="23307"/>
                        <a14:foregroundMark x1="52148" y1="91927" x2="49902" y2="87370"/>
                        <a14:foregroundMark x1="49609" y1="87370" x2="51660" y2="91797"/>
                        <a14:foregroundMark x1="49414" y1="87630" x2="50293" y2="90495"/>
                        <a14:foregroundMark x1="62109" y1="89974" x2="62207" y2="89974"/>
                        <a14:foregroundMark x1="57227" y1="86849" x2="59570" y2="83594"/>
                        <a14:foregroundMark x1="23178" y1="42975" x2="23535" y2="46875"/>
                        <a14:foregroundMark x1="50195" y1="90495" x2="49707" y2="88281"/>
                        <a14:foregroundMark x1="50293" y1="90885" x2="49707" y2="88021"/>
                        <a14:foregroundMark x1="49902" y1="90365" x2="49414" y2="87630"/>
                        <a14:foregroundMark x1="41602" y1="12891" x2="44447" y2="13767"/>
                        <a14:foregroundMark x1="41113" y1="11458" x2="43435" y2="12517"/>
                        <a14:foregroundMark x1="40430" y1="10677" x2="43264" y2="12305"/>
                        <a14:foregroundMark x1="46062" y1="13983" x2="46387" y2="14193"/>
                        <a14:foregroundMark x1="40137" y1="10156" x2="43043" y2="12033"/>
                        <a14:foregroundMark x1="45781" y1="14063" x2="46289" y2="14453"/>
                        <a14:foregroundMark x1="40527" y1="10026" x2="45103" y2="13542"/>
                        <a14:foregroundMark x1="46018" y1="14032" x2="46289" y2="14323"/>
                        <a14:foregroundMark x1="46257" y1="13705" x2="46875" y2="14323"/>
                        <a14:foregroundMark x1="42969" y1="10417" x2="43355" y2="10803"/>
                        <a14:foregroundMark x1="46160" y1="14063" x2="46451" y2="14482"/>
                        <a14:foregroundMark x1="43359" y1="10026" x2="43664" y2="10465"/>
                        <a14:foregroundMark x1="38574" y1="10807" x2="37598" y2="13672"/>
                        <a14:foregroundMark x1="38867" y1="11068" x2="38086" y2="12760"/>
                        <a14:foregroundMark x1="37891" y1="13281" x2="42896" y2="11851"/>
                        <a14:foregroundMark x1="46055" y1="17057" x2="46188" y2="17630"/>
                        <a14:foregroundMark x1="45935" y1="16536" x2="46055" y2="17057"/>
                        <a14:foregroundMark x1="45807" y1="15985" x2="45935" y2="16536"/>
                        <a14:foregroundMark x1="43066" y1="9766" x2="43642" y2="10489"/>
                        <a14:foregroundMark x1="42871" y1="9766" x2="43874" y2="10234"/>
                        <a14:foregroundMark x1="40527" y1="73177" x2="47168" y2="75521"/>
                        <a14:foregroundMark x1="51270" y1="21484" x2="51270" y2="21484"/>
                        <a14:foregroundMark x1="52051" y1="21354" x2="52051" y2="21354"/>
                        <a14:foregroundMark x1="44727" y1="11589" x2="44727" y2="11589"/>
                        <a14:foregroundMark x1="45215" y1="12109" x2="45215" y2="12109"/>
                        <a14:foregroundMark x1="45410" y1="12370" x2="45508" y2="12500"/>
                        <a14:foregroundMark x1="45605" y1="12630" x2="45605" y2="12630"/>
                        <a14:foregroundMark x1="45801" y1="12760" x2="45801" y2="12760"/>
                        <a14:foregroundMark x1="46094" y1="13542" x2="46094" y2="13542"/>
                        <a14:foregroundMark x1="45605" y1="12760" x2="45410" y2="12500"/>
                        <a14:foregroundMark x1="45117" y1="12109" x2="45117" y2="12109"/>
                        <a14:foregroundMark x1="44824" y1="11458" x2="44824" y2="11458"/>
                        <a14:foregroundMark x1="44629" y1="11198" x2="44629" y2="11198"/>
                        <a14:foregroundMark x1="44727" y1="11198" x2="44727" y2="11198"/>
                        <a14:foregroundMark x1="44531" y1="11068" x2="44531" y2="11068"/>
                        <a14:foregroundMark x1="44531" y1="11068" x2="44531" y2="11068"/>
                        <a14:foregroundMark x1="44629" y1="11068" x2="44629" y2="11068"/>
                        <a14:foregroundMark x1="44824" y1="11068" x2="44824" y2="11068"/>
                        <a14:foregroundMark x1="44434" y1="11068" x2="44434" y2="11068"/>
                        <a14:foregroundMark x1="44629" y1="11068" x2="44629" y2="11068"/>
                        <a14:foregroundMark x1="44824" y1="11068" x2="44824" y2="11068"/>
                        <a14:foregroundMark x1="44727" y1="11198" x2="44727" y2="11198"/>
                        <a14:foregroundMark x1="44727" y1="11198" x2="44727" y2="11198"/>
                        <a14:foregroundMark x1="44727" y1="11198" x2="44727" y2="11198"/>
                        <a14:foregroundMark x1="44727" y1="11068" x2="44727" y2="11068"/>
                        <a14:foregroundMark x1="44629" y1="11068" x2="44531" y2="11068"/>
                        <a14:foregroundMark x1="44531" y1="11068" x2="44531" y2="11068"/>
                        <a14:foregroundMark x1="40625" y1="10156" x2="41016" y2="10156"/>
                        <a14:foregroundMark x1="41406" y1="10026" x2="41406" y2="10026"/>
                        <a14:foregroundMark x1="41699" y1="10026" x2="41699" y2="10026"/>
                        <a14:foregroundMark x1="39746" y1="9896" x2="39746" y2="9896"/>
                        <a14:foregroundMark x1="40234" y1="9896" x2="40430" y2="9766"/>
                        <a14:foregroundMark x1="40527" y1="9766" x2="40723" y2="9766"/>
                        <a14:foregroundMark x1="41309" y1="9766" x2="41309" y2="9766"/>
                        <a14:foregroundMark x1="41406" y1="9766" x2="41406" y2="9766"/>
                        <a14:foregroundMark x1="41797" y1="9766" x2="41797" y2="9766"/>
                        <a14:foregroundMark x1="39453" y1="10026" x2="39453" y2="10026"/>
                        <a14:foregroundMark x1="39648" y1="9896" x2="39844" y2="9896"/>
                        <a14:foregroundMark x1="39941" y1="9896" x2="40137" y2="9896"/>
                        <a14:foregroundMark x1="40332" y1="9896" x2="40332" y2="9896"/>
                        <a14:foregroundMark x1="40527" y1="9896" x2="40527" y2="9896"/>
                        <a14:foregroundMark x1="41016" y1="9766" x2="41016" y2="9766"/>
                        <a14:foregroundMark x1="41309" y1="9766" x2="41309" y2="9766"/>
                        <a14:foregroundMark x1="41406" y1="9766" x2="41602" y2="9766"/>
                        <a14:foregroundMark x1="41602" y1="9766" x2="41602" y2="9766"/>
                        <a14:foregroundMark x1="41992" y1="9766" x2="42090" y2="9766"/>
                        <a14:foregroundMark x1="41895" y1="9766" x2="41602" y2="9766"/>
                        <a14:foregroundMark x1="38574" y1="10807" x2="38281" y2="12109"/>
                        <a14:foregroundMark x1="23145" y1="15495" x2="23145" y2="15495"/>
                        <a14:foregroundMark x1="26331" y1="21570" x2="28320" y2="24740"/>
                        <a14:foregroundMark x1="24316" y1="18359" x2="25391" y2="20072"/>
                        <a14:foregroundMark x1="24311" y1="18359" x2="26465" y2="22786"/>
                        <a14:foregroundMark x1="26798" y1="23068" x2="28613" y2="24609"/>
                        <a14:foregroundMark x1="23145" y1="14583" x2="24512" y2="19010"/>
                        <a14:foregroundMark x1="23047" y1="14714" x2="25293" y2="19531"/>
                        <a14:foregroundMark x1="23340" y1="16016" x2="23340" y2="16016"/>
                        <a14:foregroundMark x1="23438" y1="16536" x2="23438" y2="16536"/>
                        <a14:foregroundMark x1="23730" y1="17057" x2="23730" y2="17057"/>
                        <a14:foregroundMark x1="23730" y1="17318" x2="23730" y2="17318"/>
                        <a14:foregroundMark x1="23926" y1="17708" x2="23926" y2="17708"/>
                        <a14:foregroundMark x1="24023" y1="18099" x2="24023" y2="18099"/>
                        <a14:foregroundMark x1="37793" y1="12109" x2="37793" y2="12109"/>
                        <a14:foregroundMark x1="46094" y1="13802" x2="46094" y2="13802"/>
                        <a14:foregroundMark x1="45898" y1="13411" x2="45898" y2="13411"/>
                        <a14:foregroundMark x1="45898" y1="13672" x2="45996" y2="13672"/>
                        <a14:foregroundMark x1="46094" y1="13802" x2="46094" y2="13802"/>
                        <a14:foregroundMark x1="46191" y1="13802" x2="46191" y2="13802"/>
                        <a14:foregroundMark x1="46191" y1="13802" x2="46191" y2="13802"/>
                        <a14:foregroundMark x1="46191" y1="14063" x2="46191" y2="14063"/>
                        <a14:foregroundMark x1="46191" y1="13802" x2="46191" y2="13802"/>
                        <a14:foregroundMark x1="46289" y1="13802" x2="46289" y2="13802"/>
                        <a14:foregroundMark x1="46191" y1="13672" x2="46191" y2="13672"/>
                        <a14:backgroundMark x1="32129" y1="14844" x2="33691" y2="14583"/>
                        <a14:backgroundMark x1="32422" y1="14583" x2="33824" y2="14661"/>
                        <a14:backgroundMark x1="34658" y1="14722" x2="36426" y2="14583"/>
                        <a14:backgroundMark x1="33105" y1="14844" x2="33724" y2="14795"/>
                        <a14:backgroundMark x1="24023" y1="27083" x2="24219" y2="36979"/>
                        <a14:backgroundMark x1="24219" y1="36979" x2="23438" y2="36849"/>
                        <a14:backgroundMark x1="28027" y1="32943" x2="23438" y2="37370"/>
                        <a14:backgroundMark x1="23535" y1="40104" x2="30664" y2="39193"/>
                        <a14:backgroundMark x1="30664" y1="39193" x2="30859" y2="29688"/>
                        <a14:backgroundMark x1="30859" y1="29688" x2="26758" y2="37760"/>
                        <a14:backgroundMark x1="26758" y1="37760" x2="23926" y2="39583"/>
                        <a14:backgroundMark x1="32910" y1="39583" x2="32813" y2="34115"/>
                        <a14:backgroundMark x1="50293" y1="51172" x2="48633" y2="32422"/>
                        <a14:backgroundMark x1="48633" y1="32422" x2="52051" y2="40885"/>
                        <a14:backgroundMark x1="52051" y1="40885" x2="50293" y2="50911"/>
                        <a14:backgroundMark x1="51270" y1="35938" x2="50781" y2="34115"/>
                        <a14:backgroundMark x1="53320" y1="96354" x2="50732" y2="92481"/>
                        <a14:backgroundMark x1="48568" y1="88139" x2="48828" y2="79688"/>
                        <a14:backgroundMark x1="48828" y1="79688" x2="44531" y2="87240"/>
                        <a14:backgroundMark x1="44531" y1="87240" x2="49805" y2="93099"/>
                        <a14:backgroundMark x1="40527" y1="96354" x2="42871" y2="96875"/>
                        <a14:backgroundMark x1="42676" y1="97005" x2="43164" y2="96615"/>
                        <a14:backgroundMark x1="42969" y1="97005" x2="43164" y2="96745"/>
                        <a14:backgroundMark x1="59375" y1="92708" x2="59277" y2="91536"/>
                        <a14:backgroundMark x1="58301" y1="91276" x2="57715" y2="89714"/>
                        <a14:backgroundMark x1="22266" y1="38542" x2="23730" y2="39974"/>
                        <a14:backgroundMark x1="21777" y1="41276" x2="21875" y2="43099"/>
                        <a14:backgroundMark x1="32129" y1="20703" x2="32129" y2="20703"/>
                        <a14:backgroundMark x1="32129" y1="20703" x2="33105" y2="21354"/>
                        <a14:backgroundMark x1="33594" y1="21615" x2="36426" y2="23177"/>
                        <a14:backgroundMark x1="43457" y1="73698" x2="46387" y2="73177"/>
                        <a14:backgroundMark x1="27734" y1="27214" x2="31152" y2="30208"/>
                        <a14:backgroundMark x1="28320" y1="26823" x2="32910" y2="39323"/>
                        <a14:backgroundMark x1="30957" y1="30078" x2="32910" y2="34635"/>
                        <a14:backgroundMark x1="31543" y1="30208" x2="31543" y2="30208"/>
                        <a14:backgroundMark x1="31934" y1="30729" x2="31641" y2="30078"/>
                        <a14:backgroundMark x1="44336" y1="9375" x2="44336" y2="9375"/>
                        <a14:backgroundMark x1="46973" y1="18229" x2="46973" y2="16667"/>
                        <a14:backgroundMark x1="46680" y1="18490" x2="46875" y2="16667"/>
                        <a14:backgroundMark x1="46387" y1="17969" x2="46582" y2="16667"/>
                        <a14:backgroundMark x1="46387" y1="16927" x2="47070" y2="15234"/>
                        <a14:backgroundMark x1="46777" y1="16016" x2="46696" y2="14063"/>
                        <a14:backgroundMark x1="47266" y1="14583" x2="47363" y2="15755"/>
                        <a14:backgroundMark x1="47656" y1="15755" x2="47418" y2="14063"/>
                        <a14:backgroundMark x1="47070" y1="14583" x2="47070" y2="14583"/>
                        <a14:backgroundMark x1="47070" y1="14323" x2="47070" y2="14323"/>
                        <a14:backgroundMark x1="49414" y1="51302" x2="49414" y2="51302"/>
                        <a14:backgroundMark x1="46484" y1="14453" x2="46484" y2="14453"/>
                        <a14:backgroundMark x1="46484" y1="14063" x2="46484" y2="14063"/>
                        <a14:backgroundMark x1="46582" y1="13802" x2="46582" y2="13802"/>
                        <a14:backgroundMark x1="46484" y1="13542" x2="46484" y2="13542"/>
                        <a14:backgroundMark x1="46484" y1="14714" x2="46484" y2="14714"/>
                        <a14:backgroundMark x1="46289" y1="16146" x2="46289" y2="16146"/>
                        <a14:backgroundMark x1="46289" y1="16016" x2="46289" y2="16016"/>
                        <a14:backgroundMark x1="46289" y1="16536" x2="46289" y2="16536"/>
                        <a14:backgroundMark x1="46289" y1="16667" x2="46289" y2="16667"/>
                        <a14:backgroundMark x1="46484" y1="17057" x2="46484" y2="17057"/>
                        <a14:backgroundMark x1="46484" y1="17318" x2="46484" y2="17318"/>
                        <a14:backgroundMark x1="46289" y1="17057" x2="46289" y2="17057"/>
                        <a14:backgroundMark x1="46484" y1="16536" x2="46484" y2="16536"/>
                        <a14:backgroundMark x1="46582" y1="16146" x2="46582" y2="16146"/>
                        <a14:backgroundMark x1="36426" y1="17578" x2="36426" y2="17578"/>
                        <a14:backgroundMark x1="46292" y1="13053" x2="46582" y2="13411"/>
                        <a14:backgroundMark x1="45949" y1="12630" x2="46230" y2="12977"/>
                        <a14:backgroundMark x1="45527" y1="12109" x2="45949" y2="12630"/>
                        <a14:backgroundMark x1="43262" y1="96745" x2="43262" y2="96745"/>
                        <a14:backgroundMark x1="43457" y1="96745" x2="43457" y2="96745"/>
                        <a14:backgroundMark x1="46289" y1="17448" x2="46289" y2="17448"/>
                        <a14:backgroundMark x1="46289" y1="17188" x2="46289" y2="17188"/>
                        <a14:backgroundMark x1="46289" y1="17708" x2="46289" y2="17708"/>
                        <a14:backgroundMark x1="26953" y1="23568" x2="26074" y2="22266"/>
                        <a14:backgroundMark x1="46289" y1="15755" x2="46289" y2="15755"/>
                        <a14:backgroundMark x1="46387" y1="13802" x2="46387" y2="13802"/>
                        <a14:backgroundMark x1="45410" y1="11979" x2="45410" y2="11979"/>
                        <a14:backgroundMark x1="44824" y1="10938" x2="44824" y2="10938"/>
                        <a14:backgroundMark x1="38379" y1="10417" x2="38379" y2="10417"/>
                        <a14:backgroundMark x1="46289" y1="13802" x2="46289" y2="13802"/>
                        <a14:backgroundMark x1="46094" y1="13281" x2="46094" y2="13281"/>
                        <a14:backgroundMark x1="46191" y1="13411" x2="46191" y2="13411"/>
                        <a14:backgroundMark x1="79102" y1="45964" x2="79102" y2="45964"/>
                        <a14:backgroundMark x1="33008" y1="14714" x2="36230" y2="17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4272" r="34583" b="376"/>
          <a:stretch/>
        </p:blipFill>
        <p:spPr>
          <a:xfrm rot="343543" flipH="1">
            <a:off x="2023798" y="2396857"/>
            <a:ext cx="2459585" cy="3485796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D9D423E-530D-4EAD-AF4F-8E81F17F1E59}"/>
              </a:ext>
            </a:extLst>
          </p:cNvPr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6" b="97754" l="9896" r="89974">
                        <a14:foregroundMark x1="22526" y1="9863" x2="22526" y2="9863"/>
                        <a14:foregroundMark x1="71484" y1="46973" x2="72656" y2="48730"/>
                        <a14:foregroundMark x1="56120" y1="88574" x2="52598" y2="93297"/>
                        <a14:foregroundMark x1="53040" y1="94041" x2="60286" y2="92285"/>
                        <a14:foregroundMark x1="62433" y1="88966" x2="62370" y2="89063"/>
                        <a14:foregroundMark x1="55826" y1="94922" x2="53179" y2="94922"/>
                        <a14:foregroundMark x1="44792" y1="83789" x2="49479" y2="84082"/>
                        <a14:foregroundMark x1="48568" y1="84668" x2="44661" y2="84180"/>
                        <a14:foregroundMark x1="47289" y1="85264" x2="44271" y2="84375"/>
                        <a14:foregroundMark x1="44271" y1="84570" x2="44401" y2="84180"/>
                        <a14:foregroundMark x1="44401" y1="84277" x2="44401" y2="84277"/>
                        <a14:foregroundMark x1="49870" y1="84473" x2="49870" y2="84473"/>
                        <a14:foregroundMark x1="49479" y1="84863" x2="49479" y2="84863"/>
                        <a14:foregroundMark x1="48958" y1="84668" x2="50130" y2="84375"/>
                        <a14:foregroundMark x1="47005" y1="85840" x2="44661" y2="84473"/>
                        <a14:backgroundMark x1="22396" y1="13379" x2="22396" y2="13379"/>
                        <a14:backgroundMark x1="43580" y1="85963" x2="42708" y2="85254"/>
                        <a14:backgroundMark x1="45833" y1="87793" x2="43616" y2="85992"/>
                        <a14:backgroundMark x1="45833" y1="87109" x2="46875" y2="87109"/>
                        <a14:backgroundMark x1="45703" y1="86816" x2="45703" y2="86816"/>
                        <a14:backgroundMark x1="45964" y1="86719" x2="45964" y2="86719"/>
                        <a14:backgroundMark x1="52083" y1="97461" x2="52083" y2="97461"/>
                        <a14:backgroundMark x1="52474" y1="97559" x2="52474" y2="97559"/>
                        <a14:backgroundMark x1="52604" y1="97266" x2="52604" y2="97266"/>
                        <a14:backgroundMark x1="52865" y1="97168" x2="52865" y2="97168"/>
                        <a14:backgroundMark x1="52214" y1="97656" x2="52214" y2="97656"/>
                        <a14:backgroundMark x1="52214" y1="97266" x2="52214" y2="97266"/>
                        <a14:backgroundMark x1="52604" y1="97070" x2="52604" y2="97070"/>
                        <a14:backgroundMark x1="50781" y1="96582" x2="51172" y2="96680"/>
                        <a14:backgroundMark x1="54427" y1="97168" x2="49740" y2="95117"/>
                        <a14:backgroundMark x1="51302" y1="95117" x2="51042" y2="93555"/>
                        <a14:backgroundMark x1="51302" y1="92188" x2="51302" y2="92969"/>
                        <a14:backgroundMark x1="51042" y1="93066" x2="50781" y2="94043"/>
                        <a14:backgroundMark x1="51042" y1="94336" x2="51042" y2="94727"/>
                        <a14:backgroundMark x1="50781" y1="93848" x2="51042" y2="95508"/>
                        <a14:backgroundMark x1="54036" y1="96680" x2="58333" y2="95215"/>
                        <a14:backgroundMark x1="58984" y1="94336" x2="60547" y2="92578"/>
                        <a14:backgroundMark x1="44010" y1="85840" x2="45699" y2="86209"/>
                        <a14:backgroundMark x1="46615" y1="86328" x2="48828" y2="85352"/>
                        <a14:backgroundMark x1="46875" y1="85840" x2="46875" y2="858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373" y="8572364"/>
            <a:ext cx="3120557" cy="4001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BF0D61-3E55-4FAC-9F26-182CC9DF9FB6}"/>
              </a:ext>
            </a:extLst>
          </p:cNvPr>
          <p:cNvSpPr txBox="1"/>
          <p:nvPr/>
        </p:nvSpPr>
        <p:spPr>
          <a:xfrm rot="20687994">
            <a:off x="610905" y="3059337"/>
            <a:ext cx="2172212" cy="1047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6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肩こりや腰痛がある人は是非やってみてください！</a:t>
            </a:r>
            <a:endParaRPr kumimoji="1" lang="en-US" altLang="ja-JP" sz="206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8" name="図 17" descr="CIMG2249.JPG">
            <a:extLst>
              <a:ext uri="{FF2B5EF4-FFF2-40B4-BE49-F238E27FC236}">
                <a16:creationId xmlns:a16="http://schemas.microsoft.com/office/drawing/2014/main" id="{8CC5A384-35A5-48A1-A7E3-4D1381CFAFD7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9" b="89857" l="3004" r="95807">
                        <a14:foregroundMark x1="10013" y1="46311" x2="2691" y2="48668"/>
                        <a14:foregroundMark x1="2691" y1="48668" x2="6008" y2="59324"/>
                        <a14:foregroundMark x1="6008" y1="59324" x2="10200" y2="49795"/>
                        <a14:foregroundMark x1="10200" y1="49795" x2="10263" y2="46414"/>
                        <a14:foregroundMark x1="4318" y1="55533" x2="3066" y2="55328"/>
                        <a14:foregroundMark x1="4819" y1="50717" x2="4819" y2="50717"/>
                        <a14:foregroundMark x1="78285" y1="48258" x2="77534" y2="46824"/>
                        <a14:foregroundMark x1="62328" y1="42418" x2="57686" y2="32587"/>
                        <a14:foregroundMark x1="57738" y1="32602" x2="63705" y2="39652"/>
                        <a14:foregroundMark x1="63705" y1="39652" x2="63141" y2="40164"/>
                        <a14:foregroundMark x1="86546" y1="51025" x2="94243" y2="51332"/>
                        <a14:foregroundMark x1="94243" y1="51332" x2="88235" y2="48258"/>
                        <a14:foregroundMark x1="94681" y1="53791" x2="95807" y2="44160"/>
                        <a14:foregroundMark x1="58010" y1="32684" x2="62140" y2="33094"/>
                        <a14:foregroundMark x1="55820" y1="31455" x2="63517" y2="31352"/>
                        <a14:foregroundMark x1="63517" y1="31352" x2="63079" y2="31660"/>
                        <a14:foregroundMark x1="57947" y1="30635" x2="60763" y2="30635"/>
                        <a14:foregroundMark x1="55569" y1="30840" x2="62829" y2="31045"/>
                        <a14:foregroundMark x1="62829" y1="31045" x2="63204" y2="32992"/>
                        <a14:foregroundMark x1="55006" y1="30635" x2="55006" y2="30635"/>
                        <a14:foregroundMark x1="53363" y1="30220" x2="55194" y2="30533"/>
                        <a14:foregroundMark x1="51001" y1="29816" x2="52528" y2="30077"/>
                        <a14:foregroundMark x1="55622" y1="31270" x2="55695" y2="31660"/>
                        <a14:foregroundMark x1="56884" y1="31250" x2="58135" y2="30328"/>
                        <a14:foregroundMark x1="57134" y1="30328" x2="58010" y2="30123"/>
                        <a14:foregroundMark x1="57697" y1="30225" x2="56008" y2="30533"/>
                        <a14:foregroundMark x1="51001" y1="29918" x2="49437" y2="29508"/>
                        <a14:foregroundMark x1="47800" y1="27357" x2="46683" y2="26537"/>
                        <a14:foregroundMark x1="47739" y1="27357" x2="46308" y2="26127"/>
                        <a14:foregroundMark x1="48811" y1="28279" x2="47739" y2="27357"/>
                        <a14:foregroundMark x1="46809" y1="26025" x2="48265" y2="27357"/>
                        <a14:foregroundMark x1="45125" y1="24795" x2="40426" y2="22439"/>
                        <a14:foregroundMark x1="47372" y1="25922" x2="46601" y2="25535"/>
                        <a14:foregroundMark x1="40426" y1="22439" x2="37171" y2="24898"/>
                        <a14:foregroundMark x1="39987" y1="24488" x2="29850" y2="18955"/>
                        <a14:foregroundMark x1="20025" y1="18545" x2="38298" y2="22951"/>
                        <a14:foregroundMark x1="33792" y1="19057" x2="39049" y2="21107"/>
                        <a14:foregroundMark x1="16208" y1="21824" x2="28536" y2="22029"/>
                        <a14:foregroundMark x1="16583" y1="15471" x2="14456" y2="24180"/>
                        <a14:foregroundMark x1="14581" y1="19160" x2="14018" y2="22029"/>
                        <a14:foregroundMark x1="16834" y1="19570" x2="20401" y2="19570"/>
                        <a14:foregroundMark x1="28536" y1="22848" x2="31289" y2="22336"/>
                        <a14:foregroundMark x1="13642" y1="22131" x2="13642" y2="22131"/>
                        <a14:foregroundMark x1="13642" y1="21516" x2="13642" y2="21516"/>
                        <a14:foregroundMark x1="13830" y1="22131" x2="13830" y2="22131"/>
                        <a14:foregroundMark x1="13642" y1="22131" x2="13642" y2="22131"/>
                        <a14:foregroundMark x1="13642" y1="21926" x2="13642" y2="21926"/>
                        <a14:foregroundMark x1="86483" y1="41291" x2="86483" y2="41291"/>
                        <a14:foregroundMark x1="86108" y1="41291" x2="87046" y2="41291"/>
                        <a14:foregroundMark x1="86108" y1="41189" x2="87297" y2="41189"/>
                        <a14:foregroundMark x1="86295" y1="40881" x2="86295" y2="40881"/>
                        <a14:foregroundMark x1="86108" y1="41086" x2="86108" y2="41086"/>
                        <a14:foregroundMark x1="92365" y1="41189" x2="92365" y2="41189"/>
                        <a14:foregroundMark x1="77284" y1="41086" x2="77284" y2="41086"/>
                        <a14:foregroundMark x1="77660" y1="41086" x2="77660" y2="41086"/>
                        <a14:foregroundMark x1="78035" y1="40984" x2="78536" y2="41598"/>
                        <a14:foregroundMark x1="77034" y1="40266" x2="77034" y2="40266"/>
                        <a14:foregroundMark x1="77847" y1="40984" x2="77847" y2="40984"/>
                        <a14:foregroundMark x1="78160" y1="40779" x2="78160" y2="40779"/>
                        <a14:foregroundMark x1="77785" y1="40676" x2="77785" y2="40676"/>
                        <a14:foregroundMark x1="77222" y1="40266" x2="77222" y2="40266"/>
                        <a14:foregroundMark x1="76909" y1="39857" x2="77660" y2="40471"/>
                        <a14:foregroundMark x1="76909" y1="39857" x2="75407" y2="38934"/>
                        <a14:backgroundMark x1="75146" y1="38112" x2="72090" y2="35246"/>
                        <a14:backgroundMark x1="72090" y1="35246" x2="63833" y2="32940"/>
                        <a14:backgroundMark x1="9262" y1="21824" x2="13194" y2="20526"/>
                        <a14:backgroundMark x1="39524" y1="20065" x2="42428" y2="20184"/>
                        <a14:backgroundMark x1="64456" y1="31455" x2="66771" y2="31455"/>
                        <a14:backgroundMark x1="56008" y1="28279" x2="57509" y2="27971"/>
                        <a14:backgroundMark x1="56696" y1="28074" x2="63204" y2="28176"/>
                        <a14:backgroundMark x1="51690" y1="27664" x2="57697" y2="26844"/>
                        <a14:backgroundMark x1="52816" y1="29201" x2="55945" y2="27664"/>
                        <a14:backgroundMark x1="55678" y1="29746" x2="55069" y2="29816"/>
                        <a14:backgroundMark x1="41489" y1="21004" x2="48811" y2="22131"/>
                        <a14:backgroundMark x1="48811" y1="22131" x2="49812" y2="21824"/>
                        <a14:backgroundMark x1="51627" y1="28279" x2="49186" y2="27152"/>
                        <a14:backgroundMark x1="48936" y1="27357" x2="48936" y2="27357"/>
                        <a14:backgroundMark x1="48999" y1="27766" x2="48999" y2="27766"/>
                        <a14:backgroundMark x1="51439" y1="28893" x2="51439" y2="28893"/>
                        <a14:backgroundMark x1="51502" y1="29098" x2="51502" y2="29098"/>
                        <a14:backgroundMark x1="43367" y1="21516" x2="47121" y2="22746"/>
                        <a14:backgroundMark x1="45807" y1="25307" x2="45807" y2="25307"/>
                        <a14:backgroundMark x1="45745" y1="24795" x2="45745" y2="24795"/>
                        <a14:backgroundMark x1="45620" y1="24795" x2="45620" y2="24795"/>
                        <a14:backgroundMark x1="45494" y1="24795" x2="45494" y2="24795"/>
                        <a14:backgroundMark x1="45557" y1="25000" x2="45181" y2="24488"/>
                        <a14:backgroundMark x1="45745" y1="25000" x2="46809" y2="25000"/>
                        <a14:backgroundMark x1="46558" y1="25307" x2="46746" y2="25307"/>
                        <a14:backgroundMark x1="97434" y1="57377" x2="99061" y2="60861"/>
                        <a14:backgroundMark x1="98999" y1="53484" x2="98999" y2="53484"/>
                        <a14:backgroundMark x1="98936" y1="53074" x2="98936" y2="53074"/>
                        <a14:backgroundMark x1="98999" y1="52561" x2="98999" y2="52561"/>
                        <a14:backgroundMark x1="98999" y1="52254" x2="98999" y2="52254"/>
                        <a14:backgroundMark x1="98999" y1="51639" x2="98999" y2="51639"/>
                        <a14:backgroundMark x1="98999" y1="51025" x2="98999" y2="51025"/>
                        <a14:backgroundMark x1="98999" y1="48463" x2="98999" y2="48463"/>
                        <a14:backgroundMark x1="98999" y1="48770" x2="98999" y2="48770"/>
                        <a14:backgroundMark x1="99124" y1="49180" x2="99124" y2="49180"/>
                        <a14:backgroundMark x1="99061" y1="49488" x2="99061" y2="49488"/>
                        <a14:backgroundMark x1="99124" y1="50000" x2="99124" y2="50000"/>
                        <a14:backgroundMark x1="98999" y1="50410" x2="98999" y2="50410"/>
                        <a14:backgroundMark x1="98999" y1="50102" x2="98999" y2="50102"/>
                        <a14:backgroundMark x1="98936" y1="49078" x2="98936" y2="490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5832" y="3755020"/>
            <a:ext cx="3099771" cy="2255489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58FD87C-4244-497D-BCEA-ACF25201A029}"/>
              </a:ext>
            </a:extLst>
          </p:cNvPr>
          <p:cNvSpPr txBox="1"/>
          <p:nvPr/>
        </p:nvSpPr>
        <p:spPr>
          <a:xfrm>
            <a:off x="5568963" y="3000206"/>
            <a:ext cx="3099769" cy="728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68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自宅でも寝る前や起きてすぐに取り組めます！</a:t>
            </a:r>
            <a:endParaRPr kumimoji="1" lang="en-US" altLang="ja-JP" sz="2068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0DA16851-417B-4BB2-A29C-9950A596C09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268" y="10276565"/>
            <a:ext cx="1093745" cy="1082401"/>
          </a:xfrm>
          <a:prstGeom prst="rect">
            <a:avLst/>
          </a:prstGeom>
          <a:ln w="76200">
            <a:solidFill>
              <a:schemeClr val="bg1">
                <a:alpha val="0"/>
              </a:schemeClr>
            </a:solidFill>
          </a:ln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54159CA-DEE7-41B8-B5E2-32DE6008D771}"/>
              </a:ext>
            </a:extLst>
          </p:cNvPr>
          <p:cNvSpPr txBox="1"/>
          <p:nvPr/>
        </p:nvSpPr>
        <p:spPr>
          <a:xfrm>
            <a:off x="1549918" y="10660704"/>
            <a:ext cx="3306301" cy="630243"/>
          </a:xfrm>
          <a:prstGeom prst="wedgeRoundRectCallout">
            <a:avLst>
              <a:gd name="adj1" fmla="val 63844"/>
              <a:gd name="adj2" fmla="val 1017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どんな風に体操をしているか、</a:t>
            </a:r>
            <a:endParaRPr kumimoji="1" lang="en-US" altLang="ja-JP" sz="155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55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覗いてみませんか？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48ABA3F-D030-4F0A-89BD-2365ADD4E337}"/>
              </a:ext>
            </a:extLst>
          </p:cNvPr>
          <p:cNvCxnSpPr>
            <a:cxnSpLocks/>
          </p:cNvCxnSpPr>
          <p:nvPr/>
        </p:nvCxnSpPr>
        <p:spPr>
          <a:xfrm>
            <a:off x="2696374" y="3226010"/>
            <a:ext cx="0" cy="656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B66C0FF5-3AB2-47F5-8A0E-50B2370FCD86}"/>
              </a:ext>
            </a:extLst>
          </p:cNvPr>
          <p:cNvCxnSpPr>
            <a:cxnSpLocks/>
          </p:cNvCxnSpPr>
          <p:nvPr/>
        </p:nvCxnSpPr>
        <p:spPr>
          <a:xfrm>
            <a:off x="497806" y="3883004"/>
            <a:ext cx="522795" cy="55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B47334C-3811-4BCA-A25C-B7FCC1EB75D4}"/>
              </a:ext>
            </a:extLst>
          </p:cNvPr>
          <p:cNvCxnSpPr>
            <a:cxnSpLocks/>
          </p:cNvCxnSpPr>
          <p:nvPr/>
        </p:nvCxnSpPr>
        <p:spPr>
          <a:xfrm>
            <a:off x="5364393" y="3247197"/>
            <a:ext cx="286876" cy="507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2803BDAE-7CDD-4749-ACBE-EE02785CCAC0}"/>
              </a:ext>
            </a:extLst>
          </p:cNvPr>
          <p:cNvCxnSpPr>
            <a:cxnSpLocks/>
          </p:cNvCxnSpPr>
          <p:nvPr/>
        </p:nvCxnSpPr>
        <p:spPr>
          <a:xfrm flipH="1">
            <a:off x="8416410" y="3142721"/>
            <a:ext cx="238361" cy="6013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E2C2B8B4-5749-4881-8542-DE4046165973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50" y="7120917"/>
            <a:ext cx="1070780" cy="1075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625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1641</TotalTime>
  <Words>483</Words>
  <Application>Microsoft Office PowerPoint</Application>
  <PresentationFormat>A3 297x420 mm</PresentationFormat>
  <Paragraphs>139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HG丸ｺﾞｼｯｸM-PRO</vt:lpstr>
      <vt:lpstr>HG創英角ﾎﾟｯﾌﾟ体</vt:lpstr>
      <vt:lpstr>ＭＳ Ｐゴシック</vt:lpstr>
      <vt:lpstr>ＭＳ ゴシック</vt:lpstr>
      <vt:lpstr>UD デジタル 教科書体 N-B</vt:lpstr>
      <vt:lpstr>UD デジタル 教科書体 NK-B</vt:lpstr>
      <vt:lpstr>UD デジタル 教科書体 NK-R</vt:lpstr>
      <vt:lpstr>UD デジタル 教科書体 NP-B</vt:lpstr>
      <vt:lpstr>UD デジタル 教科書体 NP-R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近藤　崇憲</dc:creator>
  <cp:lastModifiedBy>道法　佳子</cp:lastModifiedBy>
  <cp:revision>54</cp:revision>
  <cp:lastPrinted>2024-04-11T08:20:43Z</cp:lastPrinted>
  <dcterms:created xsi:type="dcterms:W3CDTF">2023-12-04T09:03:26Z</dcterms:created>
  <dcterms:modified xsi:type="dcterms:W3CDTF">2024-05-13T02:52:56Z</dcterms:modified>
</cp:coreProperties>
</file>